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553" r:id="rId3"/>
    <p:sldId id="573" r:id="rId4"/>
    <p:sldId id="567" r:id="rId5"/>
    <p:sldId id="497" r:id="rId6"/>
    <p:sldId id="572" r:id="rId7"/>
    <p:sldId id="257" r:id="rId8"/>
    <p:sldId id="290" r:id="rId9"/>
    <p:sldId id="274" r:id="rId10"/>
    <p:sldId id="292" r:id="rId11"/>
    <p:sldId id="286" r:id="rId12"/>
    <p:sldId id="554" r:id="rId13"/>
    <p:sldId id="359" r:id="rId14"/>
    <p:sldId id="349" r:id="rId15"/>
    <p:sldId id="557" r:id="rId16"/>
    <p:sldId id="559" r:id="rId17"/>
    <p:sldId id="558" r:id="rId18"/>
    <p:sldId id="570" r:id="rId19"/>
    <p:sldId id="569" r:id="rId20"/>
    <p:sldId id="571" r:id="rId21"/>
    <p:sldId id="565" r:id="rId22"/>
    <p:sldId id="566" r:id="rId23"/>
    <p:sldId id="580" r:id="rId24"/>
    <p:sldId id="579" r:id="rId25"/>
    <p:sldId id="568" r:id="rId26"/>
    <p:sldId id="259" r:id="rId27"/>
    <p:sldId id="312" r:id="rId28"/>
    <p:sldId id="260" r:id="rId29"/>
    <p:sldId id="313" r:id="rId30"/>
    <p:sldId id="307" r:id="rId31"/>
    <p:sldId id="264" r:id="rId32"/>
    <p:sldId id="265" r:id="rId33"/>
    <p:sldId id="266" r:id="rId34"/>
    <p:sldId id="267" r:id="rId35"/>
    <p:sldId id="277" r:id="rId36"/>
    <p:sldId id="574" r:id="rId37"/>
    <p:sldId id="275" r:id="rId38"/>
    <p:sldId id="276" r:id="rId39"/>
    <p:sldId id="575" r:id="rId40"/>
    <p:sldId id="278" r:id="rId41"/>
    <p:sldId id="308" r:id="rId42"/>
    <p:sldId id="314" r:id="rId43"/>
    <p:sldId id="315" r:id="rId44"/>
    <p:sldId id="316" r:id="rId45"/>
    <p:sldId id="311" r:id="rId46"/>
    <p:sldId id="310" r:id="rId47"/>
    <p:sldId id="502" r:id="rId48"/>
    <p:sldId id="563" r:id="rId49"/>
    <p:sldId id="576" r:id="rId50"/>
    <p:sldId id="577" r:id="rId51"/>
    <p:sldId id="578" r:id="rId52"/>
    <p:sldId id="340" r:id="rId53"/>
    <p:sldId id="556" r:id="rId54"/>
    <p:sldId id="30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8"/>
    <p:restoredTop sz="94664"/>
  </p:normalViewPr>
  <p:slideViewPr>
    <p:cSldViewPr snapToGrid="0">
      <p:cViewPr>
        <p:scale>
          <a:sx n="44" d="100"/>
          <a:sy n="44" d="100"/>
        </p:scale>
        <p:origin x="1455" y="495"/>
      </p:cViewPr>
      <p:guideLst/>
    </p:cSldViewPr>
  </p:slideViewPr>
  <p:notesTextViewPr>
    <p:cViewPr>
      <p:scale>
        <a:sx n="1" d="1"/>
        <a:sy n="1" d="1"/>
      </p:scale>
      <p:origin x="0" y="0"/>
    </p:cViewPr>
  </p:notesTextViewPr>
  <p:sorterViewPr>
    <p:cViewPr>
      <p:scale>
        <a:sx n="100" d="100"/>
        <a:sy n="100" d="100"/>
      </p:scale>
      <p:origin x="0" y="-14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B39E8-5FB5-4C36-B0F7-8C0007FA4446}"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C5304FF-F9AB-4E4E-ADC9-63CACB2425D3}">
      <dgm:prSet/>
      <dgm:spPr/>
      <dgm:t>
        <a:bodyPr/>
        <a:lstStyle/>
        <a:p>
          <a:r>
            <a:rPr lang="en-US" dirty="0"/>
            <a:t>To help you identify some of the good issues from recent cases</a:t>
          </a:r>
        </a:p>
      </dgm:t>
    </dgm:pt>
    <dgm:pt modelId="{818E2242-D4E2-4904-BFA9-449D7A2C5097}" type="parTrans" cxnId="{296D5D86-49B0-4B96-BEEF-24B79EB333C3}">
      <dgm:prSet/>
      <dgm:spPr/>
      <dgm:t>
        <a:bodyPr/>
        <a:lstStyle/>
        <a:p>
          <a:endParaRPr lang="en-US"/>
        </a:p>
      </dgm:t>
    </dgm:pt>
    <dgm:pt modelId="{C7DF014A-834B-4A1C-816C-01F86C629564}" type="sibTrans" cxnId="{296D5D86-49B0-4B96-BEEF-24B79EB333C3}">
      <dgm:prSet/>
      <dgm:spPr/>
      <dgm:t>
        <a:bodyPr/>
        <a:lstStyle/>
        <a:p>
          <a:endParaRPr lang="en-US"/>
        </a:p>
      </dgm:t>
    </dgm:pt>
    <dgm:pt modelId="{F193EA5E-CDF9-4E5F-977C-638E5C32240A}">
      <dgm:prSet/>
      <dgm:spPr/>
      <dgm:t>
        <a:bodyPr/>
        <a:lstStyle/>
        <a:p>
          <a:r>
            <a:rPr lang="en-US" dirty="0"/>
            <a:t>To help you understand how to apply those cases</a:t>
          </a:r>
        </a:p>
      </dgm:t>
    </dgm:pt>
    <dgm:pt modelId="{44C7AEF3-5C9A-43A3-935B-B157A2C9ACAA}" type="parTrans" cxnId="{E38CE2CA-108F-4E6E-A9CD-EE0C971C610D}">
      <dgm:prSet/>
      <dgm:spPr/>
      <dgm:t>
        <a:bodyPr/>
        <a:lstStyle/>
        <a:p>
          <a:endParaRPr lang="en-US"/>
        </a:p>
      </dgm:t>
    </dgm:pt>
    <dgm:pt modelId="{CB16B420-78EA-4173-9AA7-19891EF659EB}" type="sibTrans" cxnId="{E38CE2CA-108F-4E6E-A9CD-EE0C971C610D}">
      <dgm:prSet/>
      <dgm:spPr/>
      <dgm:t>
        <a:bodyPr/>
        <a:lstStyle/>
        <a:p>
          <a:endParaRPr lang="en-US"/>
        </a:p>
      </dgm:t>
    </dgm:pt>
    <dgm:pt modelId="{2227B6DC-2213-0246-A8F6-6587DD1D5C1D}" type="pres">
      <dgm:prSet presAssocID="{D57B39E8-5FB5-4C36-B0F7-8C0007FA4446}" presName="Name0" presStyleCnt="0">
        <dgm:presLayoutVars>
          <dgm:dir/>
          <dgm:animLvl val="lvl"/>
          <dgm:resizeHandles val="exact"/>
        </dgm:presLayoutVars>
      </dgm:prSet>
      <dgm:spPr/>
    </dgm:pt>
    <dgm:pt modelId="{D8AEB6BF-7EBB-1244-B43E-8BFE0022FA1F}" type="pres">
      <dgm:prSet presAssocID="{F193EA5E-CDF9-4E5F-977C-638E5C32240A}" presName="boxAndChildren" presStyleCnt="0"/>
      <dgm:spPr/>
    </dgm:pt>
    <dgm:pt modelId="{0FD51733-4D32-DA4D-AF9B-28EB80DB4AB9}" type="pres">
      <dgm:prSet presAssocID="{F193EA5E-CDF9-4E5F-977C-638E5C32240A}" presName="parentTextBox" presStyleLbl="node1" presStyleIdx="0" presStyleCnt="2"/>
      <dgm:spPr/>
    </dgm:pt>
    <dgm:pt modelId="{E4B3CFB2-722F-1D41-A9C7-552BB3B474C0}" type="pres">
      <dgm:prSet presAssocID="{C7DF014A-834B-4A1C-816C-01F86C629564}" presName="sp" presStyleCnt="0"/>
      <dgm:spPr/>
    </dgm:pt>
    <dgm:pt modelId="{74153BEC-25ED-ED44-83D8-888D760EB8D5}" type="pres">
      <dgm:prSet presAssocID="{7C5304FF-F9AB-4E4E-ADC9-63CACB2425D3}" presName="arrowAndChildren" presStyleCnt="0"/>
      <dgm:spPr/>
    </dgm:pt>
    <dgm:pt modelId="{9D206F68-3790-FC4A-B1CB-F6EF5653F7FA}" type="pres">
      <dgm:prSet presAssocID="{7C5304FF-F9AB-4E4E-ADC9-63CACB2425D3}" presName="parentTextArrow" presStyleLbl="node1" presStyleIdx="1" presStyleCnt="2"/>
      <dgm:spPr/>
    </dgm:pt>
  </dgm:ptLst>
  <dgm:cxnLst>
    <dgm:cxn modelId="{3D2CFE67-F5E0-DF4C-BE2E-2925BF8CE188}" type="presOf" srcId="{F193EA5E-CDF9-4E5F-977C-638E5C32240A}" destId="{0FD51733-4D32-DA4D-AF9B-28EB80DB4AB9}" srcOrd="0" destOrd="0" presId="urn:microsoft.com/office/officeart/2005/8/layout/process4"/>
    <dgm:cxn modelId="{296D5D86-49B0-4B96-BEEF-24B79EB333C3}" srcId="{D57B39E8-5FB5-4C36-B0F7-8C0007FA4446}" destId="{7C5304FF-F9AB-4E4E-ADC9-63CACB2425D3}" srcOrd="0" destOrd="0" parTransId="{818E2242-D4E2-4904-BFA9-449D7A2C5097}" sibTransId="{C7DF014A-834B-4A1C-816C-01F86C629564}"/>
    <dgm:cxn modelId="{7E6FDCB1-E541-5640-B5C9-1CAD3AB2CA29}" type="presOf" srcId="{7C5304FF-F9AB-4E4E-ADC9-63CACB2425D3}" destId="{9D206F68-3790-FC4A-B1CB-F6EF5653F7FA}" srcOrd="0" destOrd="0" presId="urn:microsoft.com/office/officeart/2005/8/layout/process4"/>
    <dgm:cxn modelId="{E38CE2CA-108F-4E6E-A9CD-EE0C971C610D}" srcId="{D57B39E8-5FB5-4C36-B0F7-8C0007FA4446}" destId="{F193EA5E-CDF9-4E5F-977C-638E5C32240A}" srcOrd="1" destOrd="0" parTransId="{44C7AEF3-5C9A-43A3-935B-B157A2C9ACAA}" sibTransId="{CB16B420-78EA-4173-9AA7-19891EF659EB}"/>
    <dgm:cxn modelId="{700CF4EA-1E9F-2341-AFD2-B9C9B64D2A70}" type="presOf" srcId="{D57B39E8-5FB5-4C36-B0F7-8C0007FA4446}" destId="{2227B6DC-2213-0246-A8F6-6587DD1D5C1D}" srcOrd="0" destOrd="0" presId="urn:microsoft.com/office/officeart/2005/8/layout/process4"/>
    <dgm:cxn modelId="{71297026-E56B-BC4D-9367-6A5F2333EEFB}" type="presParOf" srcId="{2227B6DC-2213-0246-A8F6-6587DD1D5C1D}" destId="{D8AEB6BF-7EBB-1244-B43E-8BFE0022FA1F}" srcOrd="0" destOrd="0" presId="urn:microsoft.com/office/officeart/2005/8/layout/process4"/>
    <dgm:cxn modelId="{92601DE5-BA20-0C48-ACEB-A1B17DE7509D}" type="presParOf" srcId="{D8AEB6BF-7EBB-1244-B43E-8BFE0022FA1F}" destId="{0FD51733-4D32-DA4D-AF9B-28EB80DB4AB9}" srcOrd="0" destOrd="0" presId="urn:microsoft.com/office/officeart/2005/8/layout/process4"/>
    <dgm:cxn modelId="{EACD0DAF-4BD5-5E4A-A192-2DDAD5EA4764}" type="presParOf" srcId="{2227B6DC-2213-0246-A8F6-6587DD1D5C1D}" destId="{E4B3CFB2-722F-1D41-A9C7-552BB3B474C0}" srcOrd="1" destOrd="0" presId="urn:microsoft.com/office/officeart/2005/8/layout/process4"/>
    <dgm:cxn modelId="{FF73ED44-9BD0-4548-A835-1AC3DCB71228}" type="presParOf" srcId="{2227B6DC-2213-0246-A8F6-6587DD1D5C1D}" destId="{74153BEC-25ED-ED44-83D8-888D760EB8D5}" srcOrd="2" destOrd="0" presId="urn:microsoft.com/office/officeart/2005/8/layout/process4"/>
    <dgm:cxn modelId="{FAEDBCB0-56D4-FC4A-B2B3-A2AD12DCAB8E}" type="presParOf" srcId="{74153BEC-25ED-ED44-83D8-888D760EB8D5}" destId="{9D206F68-3790-FC4A-B1CB-F6EF5653F7F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51733-4D32-DA4D-AF9B-28EB80DB4AB9}">
      <dsp:nvSpPr>
        <dsp:cNvPr id="0" name=""/>
        <dsp:cNvSpPr/>
      </dsp:nvSpPr>
      <dsp:spPr>
        <a:xfrm>
          <a:off x="0" y="2442401"/>
          <a:ext cx="9404352" cy="160247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To help you understand how to apply those cases</a:t>
          </a:r>
        </a:p>
      </dsp:txBody>
      <dsp:txXfrm>
        <a:off x="0" y="2442401"/>
        <a:ext cx="9404352" cy="1602479"/>
      </dsp:txXfrm>
    </dsp:sp>
    <dsp:sp modelId="{9D206F68-3790-FC4A-B1CB-F6EF5653F7FA}">
      <dsp:nvSpPr>
        <dsp:cNvPr id="0" name=""/>
        <dsp:cNvSpPr/>
      </dsp:nvSpPr>
      <dsp:spPr>
        <a:xfrm rot="10800000">
          <a:off x="0" y="1824"/>
          <a:ext cx="9404352" cy="2464613"/>
        </a:xfrm>
        <a:prstGeom prst="upArrowCallou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To help you identify some of the good issues from recent cases</a:t>
          </a:r>
        </a:p>
      </dsp:txBody>
      <dsp:txXfrm rot="10800000">
        <a:off x="0" y="1824"/>
        <a:ext cx="9404352" cy="16014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167A8-2A73-A548-AB5E-D9FC7F4C138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A24F2-F8CD-2742-B6D1-8399F34F3D29}" type="slidenum">
              <a:rPr lang="en-US" smtClean="0"/>
              <a:t>‹#›</a:t>
            </a:fld>
            <a:endParaRPr lang="en-US"/>
          </a:p>
        </p:txBody>
      </p:sp>
    </p:spTree>
    <p:extLst>
      <p:ext uri="{BB962C8B-B14F-4D97-AF65-F5344CB8AC3E}">
        <p14:creationId xmlns:p14="http://schemas.microsoft.com/office/powerpoint/2010/main" val="407012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1</a:t>
            </a:fld>
            <a:endParaRPr lang="en-US"/>
          </a:p>
        </p:txBody>
      </p:sp>
    </p:spTree>
    <p:extLst>
      <p:ext uri="{BB962C8B-B14F-4D97-AF65-F5344CB8AC3E}">
        <p14:creationId xmlns:p14="http://schemas.microsoft.com/office/powerpoint/2010/main" val="350019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14</a:t>
            </a:fld>
            <a:endParaRPr lang="en-US"/>
          </a:p>
        </p:txBody>
      </p:sp>
    </p:spTree>
    <p:extLst>
      <p:ext uri="{BB962C8B-B14F-4D97-AF65-F5344CB8AC3E}">
        <p14:creationId xmlns:p14="http://schemas.microsoft.com/office/powerpoint/2010/main" val="417014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7AB8-188A-A267-3C14-C6F4E3671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DCC92-F429-9A99-1D4E-3E7941612F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D0985-DF50-540A-46D5-CF655C172289}"/>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D828BA8D-B181-EE8E-68BE-D169B422458B}"/>
              </a:ext>
            </a:extLst>
          </p:cNvPr>
          <p:cNvSpPr>
            <a:spLocks noGrp="1"/>
          </p:cNvSpPr>
          <p:nvPr>
            <p:ph type="sldNum" sz="quarter" idx="5"/>
          </p:nvPr>
        </p:nvSpPr>
        <p:spPr/>
        <p:txBody>
          <a:bodyPr/>
          <a:lstStyle/>
          <a:p>
            <a:fld id="{D2BA24F2-F8CD-2742-B6D1-8399F34F3D29}" type="slidenum">
              <a:rPr lang="en-US" smtClean="0"/>
              <a:t>15</a:t>
            </a:fld>
            <a:endParaRPr lang="en-US"/>
          </a:p>
        </p:txBody>
      </p:sp>
    </p:spTree>
    <p:extLst>
      <p:ext uri="{BB962C8B-B14F-4D97-AF65-F5344CB8AC3E}">
        <p14:creationId xmlns:p14="http://schemas.microsoft.com/office/powerpoint/2010/main" val="361375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5BF46-0BCB-2745-1FF9-E9FB211B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5AD44-5D85-128F-08FA-93A089DEC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8F96F-D426-207B-64B1-243B4D6443D8}"/>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DE7D1A04-3057-D2E7-88DE-C55A74FCE528}"/>
              </a:ext>
            </a:extLst>
          </p:cNvPr>
          <p:cNvSpPr>
            <a:spLocks noGrp="1"/>
          </p:cNvSpPr>
          <p:nvPr>
            <p:ph type="sldNum" sz="quarter" idx="5"/>
          </p:nvPr>
        </p:nvSpPr>
        <p:spPr/>
        <p:txBody>
          <a:bodyPr/>
          <a:lstStyle/>
          <a:p>
            <a:fld id="{D2BA24F2-F8CD-2742-B6D1-8399F34F3D29}" type="slidenum">
              <a:rPr lang="en-US" smtClean="0"/>
              <a:t>16</a:t>
            </a:fld>
            <a:endParaRPr lang="en-US"/>
          </a:p>
        </p:txBody>
      </p:sp>
    </p:spTree>
    <p:extLst>
      <p:ext uri="{BB962C8B-B14F-4D97-AF65-F5344CB8AC3E}">
        <p14:creationId xmlns:p14="http://schemas.microsoft.com/office/powerpoint/2010/main" val="320820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4275-E29F-46F0-1078-0DAE209B7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A8535-0D43-86E6-262E-23EF84E86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FB905-6D09-D87F-A13D-943CCDDC4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73DD9-DD3E-C1C2-595F-2C9B7E5C9C1C}"/>
              </a:ext>
            </a:extLst>
          </p:cNvPr>
          <p:cNvSpPr>
            <a:spLocks noGrp="1"/>
          </p:cNvSpPr>
          <p:nvPr>
            <p:ph type="sldNum" sz="quarter" idx="5"/>
          </p:nvPr>
        </p:nvSpPr>
        <p:spPr/>
        <p:txBody>
          <a:bodyPr/>
          <a:lstStyle/>
          <a:p>
            <a:fld id="{D2BA24F2-F8CD-2742-B6D1-8399F34F3D29}" type="slidenum">
              <a:rPr lang="en-US" smtClean="0"/>
              <a:t>17</a:t>
            </a:fld>
            <a:endParaRPr lang="en-US"/>
          </a:p>
        </p:txBody>
      </p:sp>
    </p:spTree>
    <p:extLst>
      <p:ext uri="{BB962C8B-B14F-4D97-AF65-F5344CB8AC3E}">
        <p14:creationId xmlns:p14="http://schemas.microsoft.com/office/powerpoint/2010/main" val="389649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455B-2684-E887-4D5A-040AF14EB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ACCCA-8C76-26F1-00D2-A89A94F69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51707-F326-76FD-C7DB-D797B3990CAA}"/>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DFBD32A6-5BE0-FEE6-B687-AE5C73B81024}"/>
              </a:ext>
            </a:extLst>
          </p:cNvPr>
          <p:cNvSpPr>
            <a:spLocks noGrp="1"/>
          </p:cNvSpPr>
          <p:nvPr>
            <p:ph type="sldNum" sz="quarter" idx="5"/>
          </p:nvPr>
        </p:nvSpPr>
        <p:spPr/>
        <p:txBody>
          <a:bodyPr/>
          <a:lstStyle/>
          <a:p>
            <a:fld id="{D2BA24F2-F8CD-2742-B6D1-8399F34F3D29}" type="slidenum">
              <a:rPr lang="en-US" smtClean="0"/>
              <a:t>18</a:t>
            </a:fld>
            <a:endParaRPr lang="en-US"/>
          </a:p>
        </p:txBody>
      </p:sp>
    </p:spTree>
    <p:extLst>
      <p:ext uri="{BB962C8B-B14F-4D97-AF65-F5344CB8AC3E}">
        <p14:creationId xmlns:p14="http://schemas.microsoft.com/office/powerpoint/2010/main" val="41101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6808-F1ED-6239-A8AE-6609DF183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8C17C-BE87-2BC7-E190-C520EB5E4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2FE48-4D8F-CA22-B91B-4E1DEA33EF6A}"/>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9D4D2B24-5902-1DC9-F811-BF621C2BDD96}"/>
              </a:ext>
            </a:extLst>
          </p:cNvPr>
          <p:cNvSpPr>
            <a:spLocks noGrp="1"/>
          </p:cNvSpPr>
          <p:nvPr>
            <p:ph type="sldNum" sz="quarter" idx="5"/>
          </p:nvPr>
        </p:nvSpPr>
        <p:spPr/>
        <p:txBody>
          <a:bodyPr/>
          <a:lstStyle/>
          <a:p>
            <a:fld id="{D2BA24F2-F8CD-2742-B6D1-8399F34F3D29}" type="slidenum">
              <a:rPr lang="en-US" smtClean="0"/>
              <a:t>19</a:t>
            </a:fld>
            <a:endParaRPr lang="en-US"/>
          </a:p>
        </p:txBody>
      </p:sp>
    </p:spTree>
    <p:extLst>
      <p:ext uri="{BB962C8B-B14F-4D97-AF65-F5344CB8AC3E}">
        <p14:creationId xmlns:p14="http://schemas.microsoft.com/office/powerpoint/2010/main" val="427583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9C03-0C19-B391-058E-93A6D0B1B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EDA3F-35A6-0643-73A5-649C9CCF6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57712-8810-2611-74EE-28E5EC5EB16C}"/>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587BDEFC-78D3-5998-E3AB-C6D1F0C96B52}"/>
              </a:ext>
            </a:extLst>
          </p:cNvPr>
          <p:cNvSpPr>
            <a:spLocks noGrp="1"/>
          </p:cNvSpPr>
          <p:nvPr>
            <p:ph type="sldNum" sz="quarter" idx="5"/>
          </p:nvPr>
        </p:nvSpPr>
        <p:spPr/>
        <p:txBody>
          <a:bodyPr/>
          <a:lstStyle/>
          <a:p>
            <a:fld id="{D2BA24F2-F8CD-2742-B6D1-8399F34F3D29}" type="slidenum">
              <a:rPr lang="en-US" smtClean="0"/>
              <a:t>20</a:t>
            </a:fld>
            <a:endParaRPr lang="en-US"/>
          </a:p>
        </p:txBody>
      </p:sp>
    </p:spTree>
    <p:extLst>
      <p:ext uri="{BB962C8B-B14F-4D97-AF65-F5344CB8AC3E}">
        <p14:creationId xmlns:p14="http://schemas.microsoft.com/office/powerpoint/2010/main" val="134974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632-991E-71C4-53EB-C0E24A0CA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6DBA5-6623-02B2-0CE2-2FA687016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4BE1A-F39C-4FE8-332B-2E00A94407CF}"/>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91A82739-C6DF-CD20-2B98-8058C516DEC0}"/>
              </a:ext>
            </a:extLst>
          </p:cNvPr>
          <p:cNvSpPr>
            <a:spLocks noGrp="1"/>
          </p:cNvSpPr>
          <p:nvPr>
            <p:ph type="sldNum" sz="quarter" idx="5"/>
          </p:nvPr>
        </p:nvSpPr>
        <p:spPr/>
        <p:txBody>
          <a:bodyPr/>
          <a:lstStyle/>
          <a:p>
            <a:fld id="{D2BA24F2-F8CD-2742-B6D1-8399F34F3D29}" type="slidenum">
              <a:rPr lang="en-US" smtClean="0"/>
              <a:t>21</a:t>
            </a:fld>
            <a:endParaRPr lang="en-US"/>
          </a:p>
        </p:txBody>
      </p:sp>
    </p:spTree>
    <p:extLst>
      <p:ext uri="{BB962C8B-B14F-4D97-AF65-F5344CB8AC3E}">
        <p14:creationId xmlns:p14="http://schemas.microsoft.com/office/powerpoint/2010/main" val="869809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3888-9AD2-093B-B59E-AD2EF533C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266F4-7E41-6A98-5254-B97E27206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7E43F-8D87-457B-63DC-E6ACEBA4CBA1}"/>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0F4E27AE-AA8D-2BC7-BDF7-A122535AE344}"/>
              </a:ext>
            </a:extLst>
          </p:cNvPr>
          <p:cNvSpPr>
            <a:spLocks noGrp="1"/>
          </p:cNvSpPr>
          <p:nvPr>
            <p:ph type="sldNum" sz="quarter" idx="5"/>
          </p:nvPr>
        </p:nvSpPr>
        <p:spPr/>
        <p:txBody>
          <a:bodyPr/>
          <a:lstStyle/>
          <a:p>
            <a:fld id="{D2BA24F2-F8CD-2742-B6D1-8399F34F3D29}" type="slidenum">
              <a:rPr lang="en-US" smtClean="0"/>
              <a:t>22</a:t>
            </a:fld>
            <a:endParaRPr lang="en-US"/>
          </a:p>
        </p:txBody>
      </p:sp>
    </p:spTree>
    <p:extLst>
      <p:ext uri="{BB962C8B-B14F-4D97-AF65-F5344CB8AC3E}">
        <p14:creationId xmlns:p14="http://schemas.microsoft.com/office/powerpoint/2010/main" val="35617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582D-3FF2-7BD4-67E0-92A4E1BA3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41730-AA0D-6983-3C4A-69CC14C91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9A90D-A966-FAAF-5046-60479BFE0630}"/>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8A118A1B-82CA-7C5B-5806-02EFCE07E90D}"/>
              </a:ext>
            </a:extLst>
          </p:cNvPr>
          <p:cNvSpPr>
            <a:spLocks noGrp="1"/>
          </p:cNvSpPr>
          <p:nvPr>
            <p:ph type="sldNum" sz="quarter" idx="5"/>
          </p:nvPr>
        </p:nvSpPr>
        <p:spPr/>
        <p:txBody>
          <a:bodyPr/>
          <a:lstStyle/>
          <a:p>
            <a:fld id="{D2BA24F2-F8CD-2742-B6D1-8399F34F3D29}" type="slidenum">
              <a:rPr lang="en-US" smtClean="0"/>
              <a:t>23</a:t>
            </a:fld>
            <a:endParaRPr lang="en-US"/>
          </a:p>
        </p:txBody>
      </p:sp>
    </p:spTree>
    <p:extLst>
      <p:ext uri="{BB962C8B-B14F-4D97-AF65-F5344CB8AC3E}">
        <p14:creationId xmlns:p14="http://schemas.microsoft.com/office/powerpoint/2010/main" val="275118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2</a:t>
            </a:fld>
            <a:endParaRPr lang="en-US"/>
          </a:p>
        </p:txBody>
      </p:sp>
    </p:spTree>
    <p:extLst>
      <p:ext uri="{BB962C8B-B14F-4D97-AF65-F5344CB8AC3E}">
        <p14:creationId xmlns:p14="http://schemas.microsoft.com/office/powerpoint/2010/main" val="208973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05239-258E-07B5-E7EA-09D86E83B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478CE-2B1C-D54B-0011-99FB7FA7B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F0E8D-ADE7-2118-FC21-FA3D49B88CFB}"/>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6A6F3DF6-737C-BAA5-A831-ECBEDF7B5F1B}"/>
              </a:ext>
            </a:extLst>
          </p:cNvPr>
          <p:cNvSpPr>
            <a:spLocks noGrp="1"/>
          </p:cNvSpPr>
          <p:nvPr>
            <p:ph type="sldNum" sz="quarter" idx="5"/>
          </p:nvPr>
        </p:nvSpPr>
        <p:spPr/>
        <p:txBody>
          <a:bodyPr/>
          <a:lstStyle/>
          <a:p>
            <a:fld id="{D2BA24F2-F8CD-2742-B6D1-8399F34F3D29}" type="slidenum">
              <a:rPr lang="en-US" smtClean="0"/>
              <a:t>24</a:t>
            </a:fld>
            <a:endParaRPr lang="en-US"/>
          </a:p>
        </p:txBody>
      </p:sp>
    </p:spTree>
    <p:extLst>
      <p:ext uri="{BB962C8B-B14F-4D97-AF65-F5344CB8AC3E}">
        <p14:creationId xmlns:p14="http://schemas.microsoft.com/office/powerpoint/2010/main" val="179097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2B066-8694-FD05-C5E6-929F6C607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71A1E-009F-4C06-862E-1E667CCB3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91C0B-47EC-363A-5B31-69FFD6FBE1C7}"/>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25DCBD0A-A892-B051-6DAC-AFA850C2DD9C}"/>
              </a:ext>
            </a:extLst>
          </p:cNvPr>
          <p:cNvSpPr>
            <a:spLocks noGrp="1"/>
          </p:cNvSpPr>
          <p:nvPr>
            <p:ph type="sldNum" sz="quarter" idx="5"/>
          </p:nvPr>
        </p:nvSpPr>
        <p:spPr/>
        <p:txBody>
          <a:bodyPr/>
          <a:lstStyle/>
          <a:p>
            <a:fld id="{D2BA24F2-F8CD-2742-B6D1-8399F34F3D29}" type="slidenum">
              <a:rPr lang="en-US" smtClean="0"/>
              <a:t>25</a:t>
            </a:fld>
            <a:endParaRPr lang="en-US"/>
          </a:p>
        </p:txBody>
      </p:sp>
    </p:spTree>
    <p:extLst>
      <p:ext uri="{BB962C8B-B14F-4D97-AF65-F5344CB8AC3E}">
        <p14:creationId xmlns:p14="http://schemas.microsoft.com/office/powerpoint/2010/main" val="95809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10954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2C3FC-1715-BADC-8D7F-A4E28F72156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A5461B-4CA4-38CF-F265-96C6A61ACFA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9AACD05-78FC-3DCF-FEC4-4BE8B3792C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8BF8E19-B9DB-1EF3-3A38-8636FEC89BD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B6AD3F7-5682-C990-4E3B-D32D82E8DA2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16FD6C6-315F-E0B9-C419-D40F43AF02B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5953D1A-6999-7C20-B54F-C1553BDBB85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7387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3788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6D327-DE8B-7135-4308-9B13A83E51B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A70FB3-89B0-431E-E75F-ADC40C81344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22C784A-928F-8489-073F-501BA106916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94D19D8-873A-65B4-6166-1A07AA97AFD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77459CE-A5B5-CEC8-6C87-95F84C5C2ED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95F607F5-476E-CCBA-6F90-59415D6D079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77F3E2A-2410-68CA-4BA0-4C1CB2C1C16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9875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94AA4-EEDF-919D-4AAE-B7FDE9A0A3A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28C096-99B5-314A-4330-AAE7FEACA0E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2B1B8AA-3F9A-81DE-5158-29D8C58870B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B64BA29-7F8B-1317-D84D-DD0D8D2EE69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B6EE7E5-EFE2-0341-BEF0-FACB6C5AFE6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90CB08E7-A180-1E8D-16CF-BCE590A8D61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9C86A25-1E29-03B1-0401-D1ACA25D6BB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69900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01303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82554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7423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5C7B-61C0-15BD-6082-56BA6605A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D1326-4CB4-E1D5-8113-44479E59A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168EF-B6C8-7C0B-691B-9416E9329855}"/>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8CD55C5E-0DEF-6B9A-5B80-C0A4976D0C62}"/>
              </a:ext>
            </a:extLst>
          </p:cNvPr>
          <p:cNvSpPr>
            <a:spLocks noGrp="1"/>
          </p:cNvSpPr>
          <p:nvPr>
            <p:ph type="sldNum" sz="quarter" idx="5"/>
          </p:nvPr>
        </p:nvSpPr>
        <p:spPr/>
        <p:txBody>
          <a:bodyPr/>
          <a:lstStyle/>
          <a:p>
            <a:fld id="{D2BA24F2-F8CD-2742-B6D1-8399F34F3D29}" type="slidenum">
              <a:rPr lang="en-US" smtClean="0"/>
              <a:t>3</a:t>
            </a:fld>
            <a:endParaRPr lang="en-US"/>
          </a:p>
        </p:txBody>
      </p:sp>
    </p:spTree>
    <p:extLst>
      <p:ext uri="{BB962C8B-B14F-4D97-AF65-F5344CB8AC3E}">
        <p14:creationId xmlns:p14="http://schemas.microsoft.com/office/powerpoint/2010/main" val="2286118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71754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35</a:t>
            </a:fld>
            <a:endParaRPr lang="en-US"/>
          </a:p>
        </p:txBody>
      </p:sp>
    </p:spTree>
    <p:extLst>
      <p:ext uri="{BB962C8B-B14F-4D97-AF65-F5344CB8AC3E}">
        <p14:creationId xmlns:p14="http://schemas.microsoft.com/office/powerpoint/2010/main" val="1727628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04458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9595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79851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1015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45605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9431-D4BE-FB86-784A-09D2703A28F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4D2A50-0758-5DD2-3EE3-4C122A49F2F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6B74919-BEBE-5CF6-F690-6F6EABFCE87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B9FD498-742C-88B8-1E81-02176738867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A2F2C9B-B2FF-CCCA-2C2A-458B135A175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18DDB5A0-589D-C99D-E718-2DA2F75FBB5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748926F-729F-F303-D2B3-19D3579DC9E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53359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14ED5-B58B-F64D-51C9-1AC213BC2CA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CD46A-E815-28FE-0354-E2945A4F3FF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3397D61-9883-A802-9EB0-50B279D4223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2F80341-748A-03B8-D67B-74FC1A8D35F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7BB0467-CCB9-9147-54F4-DC08AE5EEB3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24D8B5D-5C85-8E43-7222-B0A110E8D13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2B004EA-96A9-F0DF-90CF-17A6417873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98773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9C7C-DEA3-1B81-AC0A-788426D4690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F5775E-9A6E-3740-4B64-6A4CE599993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E7CD98F-DA83-8B45-AA3E-8DCB7BF507D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C442793-67B4-4B66-1326-CE8EDD544DF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2535697-0316-8C81-3FD5-DDB8E14EC43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63606E7D-7098-AC2E-2D77-F1CAFA761E8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0E16182-CA01-B778-07AD-1D136DC4D58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41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A24F2-F8CD-2742-B6D1-8399F34F3D29}" type="slidenum">
              <a:rPr lang="en-US" smtClean="0"/>
              <a:t>7</a:t>
            </a:fld>
            <a:endParaRPr lang="en-US"/>
          </a:p>
        </p:txBody>
      </p:sp>
    </p:spTree>
    <p:extLst>
      <p:ext uri="{BB962C8B-B14F-4D97-AF65-F5344CB8AC3E}">
        <p14:creationId xmlns:p14="http://schemas.microsoft.com/office/powerpoint/2010/main" val="2145754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149B1-20A4-B250-0640-B3F38701492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900E75-CE5A-6B89-D100-C8E932F1499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AEA7202-4530-17A0-BF6E-816C451DED5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37AA1FA-D7C6-FECB-3945-69B5D2E8CFB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0BFE139-E5B7-384B-9500-36C09826774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9FB2150-29FC-CB18-3A87-F7071FC8AA1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330BEBD-EB86-B073-CFA2-A757F77A5E3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72334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BC654-8B8E-C24B-384C-CD4DC70E1A4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38A4C9-1AF2-748B-66AA-7CCAC80A321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9E3BC4F-D019-7376-FAB8-68A4131C70B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F518C4A-D392-D800-D7AD-A6645864828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4FFAE6C-8EAA-883C-222C-027A9DE9461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6B4ECF95-8D0B-C3BE-904D-B4D0CFA8BBE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641743E-E971-1649-D2EC-B6D15905D39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21566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3FA1E-3DA4-2B6A-234A-45A89FE9B78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4705A-0321-F6E4-7BF9-0BB9CFC3CD6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2331992-257B-0359-CB4B-CA427BC30C9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B4CCDEF-6442-D1B0-14A5-A3E94E5D0B6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0B63159-B433-E806-18BA-43F5DCE43D4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00BE6A0-BF10-85FD-8087-900C0788C51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5F692EC-5A2E-8BC6-B9CD-72A309275B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76230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52</a:t>
            </a:fld>
            <a:endParaRPr lang="en-US"/>
          </a:p>
        </p:txBody>
      </p:sp>
    </p:spTree>
    <p:extLst>
      <p:ext uri="{BB962C8B-B14F-4D97-AF65-F5344CB8AC3E}">
        <p14:creationId xmlns:p14="http://schemas.microsoft.com/office/powerpoint/2010/main" val="218641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9857-19E7-E2BE-2B33-5FD2C8ACA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CBE0F-E138-5435-1F21-E16DB8899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DE1D1-50E1-9E33-A22B-A438309270C1}"/>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F3277854-2065-353B-E693-B8FFAEADB07F}"/>
              </a:ext>
            </a:extLst>
          </p:cNvPr>
          <p:cNvSpPr>
            <a:spLocks noGrp="1"/>
          </p:cNvSpPr>
          <p:nvPr>
            <p:ph type="sldNum" sz="quarter" idx="5"/>
          </p:nvPr>
        </p:nvSpPr>
        <p:spPr/>
        <p:txBody>
          <a:bodyPr/>
          <a:lstStyle/>
          <a:p>
            <a:fld id="{D2BA24F2-F8CD-2742-B6D1-8399F34F3D29}" type="slidenum">
              <a:rPr lang="en-US" smtClean="0"/>
              <a:t>53</a:t>
            </a:fld>
            <a:endParaRPr lang="en-US"/>
          </a:p>
        </p:txBody>
      </p:sp>
    </p:spTree>
    <p:extLst>
      <p:ext uri="{BB962C8B-B14F-4D97-AF65-F5344CB8AC3E}">
        <p14:creationId xmlns:p14="http://schemas.microsoft.com/office/powerpoint/2010/main" val="176030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8</a:t>
            </a:fld>
            <a:endParaRPr lang="en-US"/>
          </a:p>
        </p:txBody>
      </p:sp>
    </p:spTree>
    <p:extLst>
      <p:ext uri="{BB962C8B-B14F-4D97-AF65-F5344CB8AC3E}">
        <p14:creationId xmlns:p14="http://schemas.microsoft.com/office/powerpoint/2010/main" val="161883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9</a:t>
            </a:fld>
            <a:endParaRPr lang="en-US"/>
          </a:p>
        </p:txBody>
      </p:sp>
    </p:spTree>
    <p:extLst>
      <p:ext uri="{BB962C8B-B14F-4D97-AF65-F5344CB8AC3E}">
        <p14:creationId xmlns:p14="http://schemas.microsoft.com/office/powerpoint/2010/main" val="176123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A24F2-F8CD-2742-B6D1-8399F34F3D29}" type="slidenum">
              <a:rPr lang="en-US" smtClean="0"/>
              <a:t>10</a:t>
            </a:fld>
            <a:endParaRPr lang="en-US"/>
          </a:p>
        </p:txBody>
      </p:sp>
    </p:spTree>
    <p:extLst>
      <p:ext uri="{BB962C8B-B14F-4D97-AF65-F5344CB8AC3E}">
        <p14:creationId xmlns:p14="http://schemas.microsoft.com/office/powerpoint/2010/main" val="70551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11</a:t>
            </a:fld>
            <a:endParaRPr lang="en-US"/>
          </a:p>
        </p:txBody>
      </p:sp>
    </p:spTree>
    <p:extLst>
      <p:ext uri="{BB962C8B-B14F-4D97-AF65-F5344CB8AC3E}">
        <p14:creationId xmlns:p14="http://schemas.microsoft.com/office/powerpoint/2010/main" val="49197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28EDF-11D9-63CB-657C-BC1FCB8D4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292EC-5096-61DA-69EC-4444D3D68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2D1E5-EB8A-24F5-4F71-0F6297258E15}"/>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7CB25F8C-3916-12AD-BDC6-5461E9EDDFB8}"/>
              </a:ext>
            </a:extLst>
          </p:cNvPr>
          <p:cNvSpPr>
            <a:spLocks noGrp="1"/>
          </p:cNvSpPr>
          <p:nvPr>
            <p:ph type="sldNum" sz="quarter" idx="5"/>
          </p:nvPr>
        </p:nvSpPr>
        <p:spPr/>
        <p:txBody>
          <a:bodyPr/>
          <a:lstStyle/>
          <a:p>
            <a:fld id="{D2BA24F2-F8CD-2742-B6D1-8399F34F3D29}" type="slidenum">
              <a:rPr lang="en-US" smtClean="0"/>
              <a:t>12</a:t>
            </a:fld>
            <a:endParaRPr lang="en-US"/>
          </a:p>
        </p:txBody>
      </p:sp>
    </p:spTree>
    <p:extLst>
      <p:ext uri="{BB962C8B-B14F-4D97-AF65-F5344CB8AC3E}">
        <p14:creationId xmlns:p14="http://schemas.microsoft.com/office/powerpoint/2010/main" val="206708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867EC1-985A-4E19-9E7A-638F21446ACB}"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8553C-D4BE-468E-BDA0-0886179C13C0}" type="datetime1">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CD2DDB-BE37-43BB-88DB-E13E64E43AB7}"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CDD8339-BBDC-4179-ACC9-361E25FF751C}"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79DD9-F679-4C71-8B6B-7EAF30BB9E7D}"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0D236D8-2C2C-4CC7-9E7E-E3F10F8D6561}" type="datetime1">
              <a:rPr lang="en-US" smtClean="0"/>
              <a:t>3/21/2025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97881D-FA29-4CD7-A276-1EF8F5020447}" type="datetime1">
              <a:rPr lang="en-US" smtClean="0"/>
              <a:t>3/21/2025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B39110-85DE-4630-AC9D-DF96D193E263}"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55092-B796-4443-A687-E0DA8C1B3BA9}"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lvl1pPr>
              <a:defRPr>
                <a:latin typeface="Garamond" panose="02020404030301010803" pitchFamily="18" charset="0"/>
              </a:defRPr>
            </a:lvl1pPr>
          </a:lstStyle>
          <a:p>
            <a:r>
              <a:rPr dirty="0"/>
              <a:t>Title Text</a:t>
            </a:r>
          </a:p>
        </p:txBody>
      </p:sp>
      <p:sp>
        <p:nvSpPr>
          <p:cNvPr id="72" name="Shape 72"/>
          <p:cNvSpPr>
            <a:spLocks noGrp="1"/>
          </p:cNvSpPr>
          <p:nvPr>
            <p:ph type="body" idx="1"/>
          </p:nvPr>
        </p:nvSpPr>
        <p:spPr>
          <a:prstGeom prst="rect">
            <a:avLst/>
          </a:prstGeo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88696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79E340-5A7F-42D8-91F8-6BA612A3CBCE}"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EAE00-6D9B-4FB5-9663-706DEC645A55}" type="datetime1">
              <a:rPr lang="en-US" smtClean="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6A728-ACD2-4DEA-B3D0-13FA912DF71B}" type="datetime1">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54607B-0238-44CF-AF85-0FEB13BFE6B1}" type="datetime1">
              <a:rPr lang="en-US" smtClean="0"/>
              <a:t>3/21/2025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83477FE-9487-4B68-A080-D54708CD75A2}" type="datetime1">
              <a:rPr lang="en-US" smtClean="0"/>
              <a:t>3/21/2025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7E4164-A274-4EDC-837B-53DF84DF0553}" type="datetime1">
              <a:rPr lang="en-US" smtClean="0"/>
              <a:t>3/21/2025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DFB15D7-C566-4D74-8863-04CC21A0987D}" type="datetime1">
              <a:rPr lang="en-US" smtClean="0"/>
              <a:t>3/21/2025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88C70D-24A9-4F58-884E-4FBD9DAC7CAA}" type="datetime1">
              <a:rPr lang="en-US" smtClean="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75DB98C-925D-4EDA-A369-4626960B6931}" type="datetime1">
              <a:rPr lang="en-US" smtClean="0"/>
              <a:t>3/21/2025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s://www.westlaw.com/Link/Document/FullText?findType=Y&amp;serNum=1992113956&amp;originatingDoc=Ie6664390580011eeb336d6875dfb31d7&amp;refType=RP&amp;originationContext=document&amp;vr=3.0&amp;rs=cblt1.0&amp;transitionType=DocumentItem&amp;contextData=(sc.Search)"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6F44A-820A-0CD8-D5FC-BF985F8C791B}"/>
              </a:ext>
            </a:extLst>
          </p:cNvPr>
          <p:cNvPicPr>
            <a:picLocks noChangeAspect="1"/>
          </p:cNvPicPr>
          <p:nvPr/>
        </p:nvPicPr>
        <p:blipFill rotWithShape="1">
          <a:blip r:embed="rId4">
            <a:duotone>
              <a:prstClr val="black"/>
              <a:schemeClr val="accent5">
                <a:tint val="45000"/>
                <a:satMod val="400000"/>
              </a:schemeClr>
            </a:duotone>
            <a:alphaModFix amt="25000"/>
          </a:blip>
          <a:srcRect t="7865" b="17135"/>
          <a:stretch/>
        </p:blipFill>
        <p:spPr>
          <a:xfrm>
            <a:off x="20" y="10"/>
            <a:ext cx="12191980" cy="6857990"/>
          </a:xfrm>
          <a:prstGeom prst="rect">
            <a:avLst/>
          </a:prstGeom>
        </p:spPr>
      </p:pic>
      <p:sp>
        <p:nvSpPr>
          <p:cNvPr id="2" name="Title 1">
            <a:extLst>
              <a:ext uri="{FF2B5EF4-FFF2-40B4-BE49-F238E27FC236}">
                <a16:creationId xmlns:a16="http://schemas.microsoft.com/office/drawing/2014/main" id="{0052C0A2-F429-C0F4-DF8D-1D0F5EE6DDEE}"/>
              </a:ext>
            </a:extLst>
          </p:cNvPr>
          <p:cNvSpPr>
            <a:spLocks noGrp="1"/>
          </p:cNvSpPr>
          <p:nvPr>
            <p:ph type="ctrTitle"/>
          </p:nvPr>
        </p:nvSpPr>
        <p:spPr>
          <a:xfrm>
            <a:off x="1165841" y="204460"/>
            <a:ext cx="8825658" cy="4325509"/>
          </a:xfrm>
        </p:spPr>
        <p:txBody>
          <a:bodyPr>
            <a:normAutofit fontScale="90000"/>
          </a:bodyPr>
          <a:lstStyle/>
          <a:p>
            <a:pPr>
              <a:lnSpc>
                <a:spcPct val="90000"/>
              </a:lnSpc>
            </a:pPr>
            <a:r>
              <a:rPr lang="en-US" sz="6000" i="1" dirty="0">
                <a:latin typeface="Times New Roman" panose="02020603050405020304" pitchFamily="18" charset="0"/>
                <a:cs typeface="Times New Roman" panose="02020603050405020304" pitchFamily="18" charset="0"/>
              </a:rPr>
              <a:t>Current Issues in DUI Defense</a:t>
            </a:r>
            <a:br>
              <a:rPr lang="en-US" sz="6000" i="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Cobb County Bar Association</a:t>
            </a: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Criminal Defense Section CLE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March 21, 2025</a:t>
            </a:r>
            <a:br>
              <a:rPr lang="en-US" sz="40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A city skyline with a road and text&#10;&#10;AI-generated content may be incorrect.">
            <a:extLst>
              <a:ext uri="{FF2B5EF4-FFF2-40B4-BE49-F238E27FC236}">
                <a16:creationId xmlns:a16="http://schemas.microsoft.com/office/drawing/2014/main" id="{6316CC28-D9EC-1823-4543-C057FCE47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554" y="3918857"/>
            <a:ext cx="6870891" cy="2619475"/>
          </a:xfrm>
          <a:prstGeom prst="rect">
            <a:avLst/>
          </a:prstGeom>
        </p:spPr>
      </p:pic>
      <p:sp>
        <p:nvSpPr>
          <p:cNvPr id="13" name="Slide Number Placeholder 12">
            <a:extLst>
              <a:ext uri="{FF2B5EF4-FFF2-40B4-BE49-F238E27FC236}">
                <a16:creationId xmlns:a16="http://schemas.microsoft.com/office/drawing/2014/main" id="{F5163FEB-86BA-3C6A-35FD-3D0C5C30B1C0}"/>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6769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dirty="0"/>
              <a:t>Particularization wasn’t ever </a:t>
            </a:r>
            <a:r>
              <a:rPr lang="en-US" i="1" dirty="0"/>
              <a:t>really</a:t>
            </a:r>
            <a:r>
              <a:rPr lang="en-US" dirty="0"/>
              <a:t> a problem, but this is just a reminder…</a:t>
            </a:r>
          </a:p>
        </p:txBody>
      </p:sp>
      <p:sp>
        <p:nvSpPr>
          <p:cNvPr id="8" name="Rectangle 1">
            <a:extLst>
              <a:ext uri="{FF2B5EF4-FFF2-40B4-BE49-F238E27FC236}">
                <a16:creationId xmlns:a16="http://schemas.microsoft.com/office/drawing/2014/main" id="{4B9C8842-2D32-1ABB-9DB9-4365DCCD06E7}"/>
              </a:ext>
            </a:extLst>
          </p:cNvPr>
          <p:cNvSpPr>
            <a:spLocks noChangeArrowheads="1"/>
          </p:cNvSpPr>
          <p:nvPr/>
        </p:nvSpPr>
        <p:spPr bwMode="auto">
          <a:xfrm>
            <a:off x="379012" y="2667574"/>
            <a:ext cx="1143397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920" algn="just">
              <a:spcBef>
                <a:spcPts val="370"/>
              </a:spcBef>
              <a:spcAft>
                <a:spcPts val="0"/>
              </a:spcAft>
            </a:pPr>
            <a:r>
              <a:rPr lang="en-US" sz="2400" b="1" dirty="0">
                <a:solidFill>
                  <a:schemeClr val="bg1"/>
                </a:solidFill>
                <a:effectLst/>
                <a:latin typeface="Times New Roman" panose="02020603050405020304" pitchFamily="18" charset="0"/>
                <a:ea typeface="Times New Roman" panose="02020603050405020304" pitchFamily="18" charset="0"/>
              </a:rPr>
              <a:t>Motion here adequately advised State “that Cochran was challenging the traffic stop and his arrest. [</a:t>
            </a:r>
            <a:r>
              <a:rPr lang="en-US" sz="2400" b="1" dirty="0" err="1">
                <a:solidFill>
                  <a:schemeClr val="bg1"/>
                </a:solidFill>
                <a:effectLst/>
                <a:latin typeface="Times New Roman" panose="02020603050405020304" pitchFamily="18" charset="0"/>
                <a:ea typeface="Times New Roman" panose="02020603050405020304" pitchFamily="18" charset="0"/>
              </a:rPr>
              <a:t>Cits</a:t>
            </a:r>
            <a:r>
              <a:rPr lang="en-US" sz="2400" b="1" dirty="0">
                <a:solidFill>
                  <a:schemeClr val="bg1"/>
                </a:solidFill>
                <a:effectLst/>
                <a:latin typeface="Times New Roman" panose="02020603050405020304" pitchFamily="18" charset="0"/>
                <a:ea typeface="Times New Roman" panose="02020603050405020304" pitchFamily="18" charset="0"/>
              </a:rPr>
              <a:t>.] Further, ‘[t]he motion in this case was sufficient to put the [S]</a:t>
            </a:r>
            <a:r>
              <a:rPr lang="en-US" sz="2400" b="1" dirty="0" err="1">
                <a:solidFill>
                  <a:schemeClr val="bg1"/>
                </a:solidFill>
                <a:effectLst/>
                <a:latin typeface="Times New Roman" panose="02020603050405020304" pitchFamily="18" charset="0"/>
                <a:ea typeface="Times New Roman" panose="02020603050405020304" pitchFamily="18" charset="0"/>
              </a:rPr>
              <a:t>tate</a:t>
            </a:r>
            <a:r>
              <a:rPr lang="en-US" sz="2400" b="1" dirty="0">
                <a:solidFill>
                  <a:schemeClr val="bg1"/>
                </a:solidFill>
                <a:effectLst/>
                <a:latin typeface="Times New Roman" panose="02020603050405020304" pitchFamily="18" charset="0"/>
                <a:ea typeface="Times New Roman" panose="02020603050405020304" pitchFamily="18" charset="0"/>
              </a:rPr>
              <a:t> on notice as to the type of search involved (without warrant vs. with warrant), which witness to bring to the hearing on the motion, and the legal issues to be resolved at that hearing.’ </a:t>
            </a:r>
            <a:r>
              <a:rPr lang="en-US" sz="2400" i="1" dirty="0">
                <a:solidFill>
                  <a:schemeClr val="bg1"/>
                </a:solidFill>
                <a:effectLst/>
                <a:latin typeface="Times New Roman" panose="02020603050405020304" pitchFamily="18" charset="0"/>
                <a:ea typeface="Times New Roman" panose="02020603050405020304" pitchFamily="18" charset="0"/>
              </a:rPr>
              <a:t>Lavelle v. State</a:t>
            </a:r>
            <a:r>
              <a:rPr lang="en-US" sz="2400" dirty="0">
                <a:solidFill>
                  <a:schemeClr val="bg1"/>
                </a:solidFill>
                <a:effectLst/>
                <a:latin typeface="Times New Roman" panose="02020603050405020304" pitchFamily="18" charset="0"/>
                <a:ea typeface="Times New Roman" panose="02020603050405020304" pitchFamily="18" charset="0"/>
              </a:rPr>
              <a:t>, 250 Ga. 224, 227(3), 297 S.E.2d 234 (1982).”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47DB223-19D0-0F7C-F387-8A1FB240C19E}"/>
              </a:ext>
            </a:extLst>
          </p:cNvPr>
          <p:cNvSpPr>
            <a:spLocks noChangeArrowheads="1"/>
          </p:cNvSpPr>
          <p:nvPr/>
        </p:nvSpPr>
        <p:spPr bwMode="auto">
          <a:xfrm>
            <a:off x="379012" y="5805681"/>
            <a:ext cx="11433976"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920" algn="just">
              <a:spcBef>
                <a:spcPts val="370"/>
              </a:spcBef>
              <a:spcAft>
                <a:spcPts val="0"/>
              </a:spcAft>
            </a:pPr>
            <a:r>
              <a:rPr lang="en-US" sz="2400" i="1" kern="0" dirty="0">
                <a:solidFill>
                  <a:schemeClr val="bg1"/>
                </a:solidFill>
                <a:effectLst/>
                <a:latin typeface="Times New Roman" panose="02020603050405020304" pitchFamily="18" charset="0"/>
                <a:ea typeface="Times New Roman" panose="02020603050405020304" pitchFamily="18" charset="0"/>
              </a:rPr>
              <a:t>Cochran v. State</a:t>
            </a:r>
            <a:r>
              <a:rPr lang="en-US" sz="2400" kern="0" dirty="0">
                <a:solidFill>
                  <a:schemeClr val="bg1"/>
                </a:solidFill>
                <a:effectLst/>
                <a:latin typeface="Times New Roman" panose="02020603050405020304" pitchFamily="18" charset="0"/>
                <a:ea typeface="Times New Roman" panose="02020603050405020304" pitchFamily="18" charset="0"/>
              </a:rPr>
              <a:t>, 371 </a:t>
            </a:r>
            <a:r>
              <a:rPr lang="en-US" sz="2400" kern="0" dirty="0" err="1">
                <a:solidFill>
                  <a:schemeClr val="bg1"/>
                </a:solidFill>
                <a:effectLst/>
                <a:latin typeface="Times New Roman" panose="02020603050405020304" pitchFamily="18" charset="0"/>
                <a:ea typeface="Times New Roman" panose="02020603050405020304" pitchFamily="18" charset="0"/>
              </a:rPr>
              <a:t>Ga.App</a:t>
            </a:r>
            <a:r>
              <a:rPr lang="en-US" sz="2400" kern="0" dirty="0">
                <a:solidFill>
                  <a:schemeClr val="bg1"/>
                </a:solidFill>
                <a:effectLst/>
                <a:latin typeface="Times New Roman" panose="02020603050405020304" pitchFamily="18" charset="0"/>
                <a:ea typeface="Times New Roman" panose="02020603050405020304" pitchFamily="18" charset="0"/>
              </a:rPr>
              <a:t>. 391, 900 S.E.2d 213 (March 28, 2024).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B26D6B7F-AC39-B914-3373-5233317C288A}"/>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413252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cap="all" dirty="0">
                <a:solidFill>
                  <a:schemeClr val="tx1"/>
                </a:solidFill>
              </a:rPr>
              <a:t>We love cases that increase/CLARIFY the burden on the state at motions. </a:t>
            </a:r>
            <a:br>
              <a:rPr lang="en-US" cap="all" dirty="0">
                <a:solidFill>
                  <a:schemeClr val="tx1"/>
                </a:solidFill>
              </a:rPr>
            </a:br>
            <a:endParaRPr lang="en-US" cap="all" dirty="0">
              <a:solidFill>
                <a:schemeClr val="tx1"/>
              </a:solidFill>
            </a:endParaRPr>
          </a:p>
        </p:txBody>
      </p:sp>
      <p:sp>
        <p:nvSpPr>
          <p:cNvPr id="6" name="TextBox 5">
            <a:extLst>
              <a:ext uri="{FF2B5EF4-FFF2-40B4-BE49-F238E27FC236}">
                <a16:creationId xmlns:a16="http://schemas.microsoft.com/office/drawing/2014/main" id="{FB78A3A7-24BF-E22B-1BD4-FF66DF9BEBC0}"/>
              </a:ext>
            </a:extLst>
          </p:cNvPr>
          <p:cNvSpPr txBox="1"/>
          <p:nvPr/>
        </p:nvSpPr>
        <p:spPr>
          <a:xfrm>
            <a:off x="646111" y="2937485"/>
            <a:ext cx="10566175" cy="3046988"/>
          </a:xfrm>
          <a:prstGeom prst="rect">
            <a:avLst/>
          </a:prstGeom>
          <a:solidFill>
            <a:srgbClr val="FF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For years, I’ve loved </a:t>
            </a:r>
            <a:r>
              <a:rPr kumimoji="0" lang="en-US" altLang="en-US" sz="24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Burrell</a:t>
            </a:r>
            <a:r>
              <a:rPr kumimoji="0" lang="en-US" altLang="en-US" sz="24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It helped me take advantage of missing links in the chain of proof at motions.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i="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i="1" dirty="0">
                <a:solidFill>
                  <a:srgbClr val="000000"/>
                </a:solidFill>
                <a:effectLst/>
                <a:latin typeface="Times New Roman" panose="02020603050405020304" pitchFamily="18" charset="0"/>
                <a:ea typeface="ヒラギノ角ゴ Pro W3"/>
                <a:cs typeface="Times New Roman" panose="02020603050405020304" pitchFamily="18" charset="0"/>
              </a:rPr>
              <a:t>Burrell v. State</a:t>
            </a:r>
            <a:r>
              <a:rPr lang="en-US" sz="2400" dirty="0">
                <a:solidFill>
                  <a:srgbClr val="000000"/>
                </a:solidFill>
                <a:effectLst/>
                <a:latin typeface="Times New Roman" panose="02020603050405020304" pitchFamily="18" charset="0"/>
                <a:ea typeface="ヒラギノ角ゴ Pro W3"/>
                <a:cs typeface="Times New Roman" panose="02020603050405020304" pitchFamily="18" charset="0"/>
              </a:rPr>
              <a:t>, 261 Ga. App. 677, 583 S.E.2d 521 (2003).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bg1"/>
                </a:solidFill>
                <a:latin typeface="Times New Roman" panose="02020603050405020304" pitchFamily="18" charset="0"/>
                <a:cs typeface="Times New Roman" panose="02020603050405020304" pitchFamily="18" charset="0"/>
              </a:rPr>
              <a:t>Well, we have a new case that is every bit as helpful to us.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bg1"/>
                </a:solidFill>
                <a:latin typeface="Times New Roman" panose="02020603050405020304" pitchFamily="18" charset="0"/>
                <a:cs typeface="Times New Roman" panose="02020603050405020304" pitchFamily="18" charset="0"/>
              </a:rPr>
              <a:t>It’s great for DUI, drugs, all sorts of circumstance….</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49B5FA6-3201-72D1-7B17-78B8F385C445}"/>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17046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14103-FB66-A3AF-4C5E-1452D6D4A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165F0-567C-63DF-EBE5-78ADD37B8888}"/>
              </a:ext>
            </a:extLst>
          </p:cNvPr>
          <p:cNvSpPr>
            <a:spLocks noGrp="1"/>
          </p:cNvSpPr>
          <p:nvPr>
            <p:ph type="title"/>
          </p:nvPr>
        </p:nvSpPr>
        <p:spPr/>
        <p:txBody>
          <a:bodyPr/>
          <a:lstStyle/>
          <a:p>
            <a:r>
              <a:rPr lang="en-US" cap="all" dirty="0">
                <a:solidFill>
                  <a:schemeClr val="tx1"/>
                </a:solidFill>
              </a:rPr>
              <a:t>The greatest gift of THE LAST year - </a:t>
            </a:r>
            <a:r>
              <a:rPr lang="en-US" i="1" cap="all" dirty="0">
                <a:solidFill>
                  <a:schemeClr val="tx1"/>
                </a:solidFill>
              </a:rPr>
              <a:t>Jones</a:t>
            </a:r>
            <a:endParaRPr lang="en-US" cap="all" dirty="0">
              <a:solidFill>
                <a:schemeClr val="tx1"/>
              </a:solidFill>
            </a:endParaRPr>
          </a:p>
        </p:txBody>
      </p:sp>
      <p:sp>
        <p:nvSpPr>
          <p:cNvPr id="6" name="TextBox 5">
            <a:extLst>
              <a:ext uri="{FF2B5EF4-FFF2-40B4-BE49-F238E27FC236}">
                <a16:creationId xmlns:a16="http://schemas.microsoft.com/office/drawing/2014/main" id="{F172B4CB-0E55-09E9-67BA-BE2D79EA7DC7}"/>
              </a:ext>
            </a:extLst>
          </p:cNvPr>
          <p:cNvSpPr txBox="1"/>
          <p:nvPr/>
        </p:nvSpPr>
        <p:spPr>
          <a:xfrm>
            <a:off x="646111" y="2362132"/>
            <a:ext cx="10566175" cy="2585323"/>
          </a:xfrm>
          <a:prstGeom prst="rect">
            <a:avLst/>
          </a:prstGeom>
          <a:solidFill>
            <a:srgbClr val="FF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b="1" kern="0" dirty="0">
                <a:solidFill>
                  <a:schemeClr val="bg1"/>
                </a:solidFill>
                <a:effectLst/>
                <a:latin typeface="Times New Roman" panose="02020603050405020304" pitchFamily="18" charset="0"/>
                <a:ea typeface="Times New Roman" panose="02020603050405020304" pitchFamily="18" charset="0"/>
              </a:rPr>
              <a:t>“[T]he State failed to establish why it was reasonable for the officer to detain Jones while waiting for a second</a:t>
            </a:r>
            <a:r>
              <a:rPr lang="en-US" sz="1800" b="1" kern="0" spc="20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unit without performing any field sobriety tests when the evidence showed that (1) the officer was certified to perform two of the field sobriety tests he eventually performed; (2)</a:t>
            </a:r>
            <a:r>
              <a:rPr lang="en-US" sz="1800" b="1" kern="0" spc="20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he had a PBT in his patrol car which he eventually used on Jones; and (3) the deputy never disclosed to the officer the results of the HGN test. Moreover, although the officer testified that it was his routine practice to wait for backup before conducting a DUI investigation</a:t>
            </a:r>
            <a:r>
              <a:rPr lang="en-US" sz="1800" b="1" kern="0" spc="20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‘for both parties’ safety, if anything,’ the trial court seemingly rejected this rationale as unreasonable given that the officer spent the time waiting outside his patrol car engaging in small</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talk</a:t>
            </a:r>
            <a:r>
              <a:rPr lang="en-US" sz="1800" b="1" kern="0" spc="-2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with</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Jones.</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We,</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therefore,</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conclude</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that</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the</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trial court</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did</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not</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err</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in</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granting</a:t>
            </a:r>
            <a:r>
              <a:rPr lang="en-US" sz="1800" b="1" kern="0" spc="-2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the motion to suppress on the ground that the detention was unreasonably prolonged.”</a:t>
            </a:r>
            <a:endParaRPr kumimoji="0" lang="en-US" altLang="en-US" sz="1800" b="0" i="0" u="none" strike="noStrike" cap="none" normalizeH="0" baseline="0" dirty="0">
              <a:ln>
                <a:noFill/>
              </a:ln>
              <a:solidFill>
                <a:schemeClr val="bg1"/>
              </a:solidFill>
              <a:effectLst/>
              <a:latin typeface="Source Sans Pro" panose="020B0503030403020204" pitchFamily="34" charset="0"/>
            </a:endParaRPr>
          </a:p>
        </p:txBody>
      </p:sp>
      <p:sp>
        <p:nvSpPr>
          <p:cNvPr id="3" name="TextBox 2">
            <a:extLst>
              <a:ext uri="{FF2B5EF4-FFF2-40B4-BE49-F238E27FC236}">
                <a16:creationId xmlns:a16="http://schemas.microsoft.com/office/drawing/2014/main" id="{B014B761-3003-56C0-4F5C-F9C23D3D5F7A}"/>
              </a:ext>
            </a:extLst>
          </p:cNvPr>
          <p:cNvSpPr txBox="1"/>
          <p:nvPr/>
        </p:nvSpPr>
        <p:spPr>
          <a:xfrm>
            <a:off x="646111" y="5548672"/>
            <a:ext cx="10566175" cy="523220"/>
          </a:xfrm>
          <a:prstGeom prst="rect">
            <a:avLst/>
          </a:prstGeom>
          <a:solidFill>
            <a:srgbClr val="FF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i="1" kern="0" dirty="0">
                <a:solidFill>
                  <a:schemeClr val="bg1"/>
                </a:solidFill>
                <a:effectLst/>
                <a:latin typeface="Times New Roman" panose="02020603050405020304" pitchFamily="18" charset="0"/>
                <a:ea typeface="Times New Roman" panose="02020603050405020304" pitchFamily="18" charset="0"/>
              </a:rPr>
              <a:t>State v. Jones</a:t>
            </a:r>
            <a:r>
              <a:rPr lang="en-US" sz="2800" kern="0" dirty="0">
                <a:solidFill>
                  <a:schemeClr val="bg1"/>
                </a:solidFill>
                <a:effectLst/>
                <a:latin typeface="Times New Roman" panose="02020603050405020304" pitchFamily="18" charset="0"/>
                <a:ea typeface="Times New Roman" panose="02020603050405020304" pitchFamily="18" charset="0"/>
              </a:rPr>
              <a:t>, 371 Ga. App. 445, 900 S.E.2d 749 (April 22, 2024).</a:t>
            </a:r>
            <a:endParaRPr kumimoji="0" lang="en-US" altLang="en-US" sz="2800" b="0" i="0" u="none" strike="noStrike" cap="none" normalizeH="0" baseline="0" dirty="0">
              <a:ln>
                <a:noFill/>
              </a:ln>
              <a:solidFill>
                <a:schemeClr val="bg1"/>
              </a:solidFill>
              <a:effectLst/>
              <a:latin typeface="Source Sans Pro" panose="020B0503030403020204" pitchFamily="34" charset="0"/>
            </a:endParaRPr>
          </a:p>
        </p:txBody>
      </p:sp>
      <p:sp>
        <p:nvSpPr>
          <p:cNvPr id="7" name="Slide Number Placeholder 6">
            <a:extLst>
              <a:ext uri="{FF2B5EF4-FFF2-40B4-BE49-F238E27FC236}">
                <a16:creationId xmlns:a16="http://schemas.microsoft.com/office/drawing/2014/main" id="{E9A84F43-C8E3-14CF-9A88-2C552EF758A4}"/>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407330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29FE-1BCF-6137-6371-58078D66299D}"/>
              </a:ext>
            </a:extLst>
          </p:cNvPr>
          <p:cNvSpPr>
            <a:spLocks noGrp="1"/>
          </p:cNvSpPr>
          <p:nvPr>
            <p:ph type="ctrTitle"/>
          </p:nvPr>
        </p:nvSpPr>
        <p:spPr>
          <a:xfrm>
            <a:off x="8191925" y="1325880"/>
            <a:ext cx="3352375" cy="3066507"/>
          </a:xfrm>
        </p:spPr>
        <p:txBody>
          <a:bodyPr>
            <a:normAutofit/>
          </a:bodyPr>
          <a:lstStyle/>
          <a:p>
            <a:pPr algn="ctr"/>
            <a:r>
              <a:rPr lang="en-US" sz="4600" dirty="0">
                <a:solidFill>
                  <a:srgbClr val="EBEBEB"/>
                </a:solidFill>
              </a:rPr>
              <a:t>SEARCH</a:t>
            </a:r>
            <a:br>
              <a:rPr lang="en-US" sz="4600" dirty="0">
                <a:solidFill>
                  <a:srgbClr val="EBEBEB"/>
                </a:solidFill>
              </a:rPr>
            </a:br>
            <a:r>
              <a:rPr lang="en-US" sz="4600" dirty="0">
                <a:solidFill>
                  <a:srgbClr val="EBEBEB"/>
                </a:solidFill>
              </a:rPr>
              <a:t>WARRANTS</a:t>
            </a:r>
          </a:p>
        </p:txBody>
      </p:sp>
      <p:pic>
        <p:nvPicPr>
          <p:cNvPr id="6146" name="Picture 2" descr="Federal Criminal Search and Seizure Laws | Eisner Gorin LLP">
            <a:extLst>
              <a:ext uri="{FF2B5EF4-FFF2-40B4-BE49-F238E27FC236}">
                <a16:creationId xmlns:a16="http://schemas.microsoft.com/office/drawing/2014/main" id="{D78F0714-5807-EEF0-3A7C-3F80B04D43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4" y="1342347"/>
            <a:ext cx="6270662" cy="41728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374F145-3DE7-B065-782D-771D2032488E}"/>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14766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EF52-5736-58B0-B091-63718787C715}"/>
              </a:ext>
            </a:extLst>
          </p:cNvPr>
          <p:cNvSpPr>
            <a:spLocks noGrp="1"/>
          </p:cNvSpPr>
          <p:nvPr>
            <p:ph type="title"/>
          </p:nvPr>
        </p:nvSpPr>
        <p:spPr/>
        <p:txBody>
          <a:bodyPr/>
          <a:lstStyle/>
          <a:p>
            <a:r>
              <a:rPr lang="en-US" dirty="0"/>
              <a:t>Search Warrants – The Basics</a:t>
            </a:r>
          </a:p>
        </p:txBody>
      </p:sp>
      <p:sp>
        <p:nvSpPr>
          <p:cNvPr id="4" name="Rectangle 1">
            <a:extLst>
              <a:ext uri="{FF2B5EF4-FFF2-40B4-BE49-F238E27FC236}">
                <a16:creationId xmlns:a16="http://schemas.microsoft.com/office/drawing/2014/main" id="{D8619760-63E1-171D-C61C-9E2573CB5E89}"/>
              </a:ext>
            </a:extLst>
          </p:cNvPr>
          <p:cNvSpPr>
            <a:spLocks noChangeArrowheads="1"/>
          </p:cNvSpPr>
          <p:nvPr/>
        </p:nvSpPr>
        <p:spPr bwMode="auto">
          <a:xfrm>
            <a:off x="704385" y="2335818"/>
            <a:ext cx="10783229" cy="31393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ource Sans Pro" panose="020B0503030403020204" pitchFamily="34" charset="0"/>
              </a:rPr>
              <a:t>Defendant argues the evidence should be suppressed because the State failed to introduce the affidavit used to obtain the warrant at the suppression hearing. We agree with the defendant that the State is required to introduce the affidavit supporting the issuance of the search warrant in response to a motion to suppress challenging the sufficiency of the affidavit and validity of the warrant. “[W]hen a motion to suppress is made on one of the three statutory grounds, challenging the validity of a search and seizure with a warrant, the burden of showing that the search and seizure were lawful shall be on the state. </a:t>
            </a:r>
            <a:r>
              <a:rPr kumimoji="0" lang="en-US" altLang="en-US" sz="1800" b="1" i="0" u="none" strike="noStrike" cap="none" normalizeH="0" baseline="0" dirty="0">
                <a:ln>
                  <a:noFill/>
                </a:ln>
                <a:solidFill>
                  <a:srgbClr val="000000"/>
                </a:solidFill>
                <a:effectLst/>
                <a:latin typeface="Source Sans Pro" panose="020B0503030403020204" pitchFamily="34" charset="0"/>
              </a:rPr>
              <a:t>This burden upon the State is satisfied by production of the warrant </a:t>
            </a:r>
            <a:r>
              <a:rPr kumimoji="0" lang="en-US" altLang="en-US" sz="1800" b="1" i="1" u="none" strike="noStrike" cap="none" normalizeH="0" baseline="0" dirty="0">
                <a:ln>
                  <a:noFill/>
                </a:ln>
                <a:solidFill>
                  <a:srgbClr val="3D3D3D"/>
                </a:solidFill>
                <a:effectLst/>
                <a:latin typeface="Source Sans Pro" panose="020B0503030403020204" pitchFamily="34" charset="0"/>
              </a:rPr>
              <a:t>and its </a:t>
            </a:r>
            <a:r>
              <a:rPr kumimoji="0" lang="en-US" altLang="en-US" sz="1800" b="1" i="1" u="none" strike="noStrike" cap="none" normalizeH="0" baseline="0" dirty="0">
                <a:ln>
                  <a:noFill/>
                </a:ln>
                <a:solidFill>
                  <a:srgbClr val="000000"/>
                </a:solidFill>
                <a:effectLst/>
                <a:latin typeface="Source Sans Pro" panose="020B0503030403020204" pitchFamily="34" charset="0"/>
              </a:rPr>
              <a:t>supporting</a:t>
            </a:r>
            <a:r>
              <a:rPr kumimoji="0" lang="en-US" altLang="en-US" sz="1800" b="1" i="1" u="none" strike="noStrike" cap="none" normalizeH="0" baseline="0" dirty="0">
                <a:ln>
                  <a:noFill/>
                </a:ln>
                <a:solidFill>
                  <a:srgbClr val="3D3D3D"/>
                </a:solidFill>
                <a:effectLst/>
                <a:latin typeface="Source Sans Pro" panose="020B0503030403020204" pitchFamily="34" charset="0"/>
              </a:rPr>
              <a:t> </a:t>
            </a:r>
            <a:r>
              <a:rPr kumimoji="0" lang="en-US" altLang="en-US" sz="1800" b="1" i="1" u="none" strike="noStrike" cap="none" normalizeH="0" baseline="0" dirty="0">
                <a:ln>
                  <a:noFill/>
                </a:ln>
                <a:solidFill>
                  <a:srgbClr val="000000"/>
                </a:solidFill>
                <a:effectLst/>
                <a:latin typeface="Source Sans Pro" panose="020B0503030403020204" pitchFamily="34" charset="0"/>
              </a:rPr>
              <a:t>affidavit</a:t>
            </a:r>
            <a:r>
              <a:rPr kumimoji="0" lang="en-US" altLang="en-US" sz="1800" b="1" i="1" u="none" strike="noStrike" cap="none" normalizeH="0" baseline="0" dirty="0">
                <a:ln>
                  <a:noFill/>
                </a:ln>
                <a:solidFill>
                  <a:srgbClr val="3D3D3D"/>
                </a:solidFill>
                <a:effectLst/>
                <a:latin typeface="Source Sans Pro" panose="020B0503030403020204" pitchFamily="34" charset="0"/>
              </a:rPr>
              <a:t>,</a:t>
            </a:r>
            <a:r>
              <a:rPr kumimoji="0" lang="en-US" altLang="en-US" sz="1800" b="1" i="0" u="none" strike="noStrike" cap="none" normalizeH="0" baseline="0" dirty="0">
                <a:ln>
                  <a:noFill/>
                </a:ln>
                <a:solidFill>
                  <a:srgbClr val="000000"/>
                </a:solidFill>
                <a:effectLst/>
                <a:latin typeface="Source Sans Pro" panose="020B0503030403020204" pitchFamily="34" charset="0"/>
              </a:rPr>
              <a:t> and by showing either by those documents or by other evidence that the warrant is not subject to the statutory challenge alleged.” </a:t>
            </a:r>
            <a:r>
              <a:rPr kumimoji="0" lang="en-US" altLang="en-US" sz="1800" b="0" i="0" u="none" strike="noStrike" cap="none" normalizeH="0" baseline="0" dirty="0">
                <a:ln>
                  <a:noFill/>
                </a:ln>
                <a:solidFill>
                  <a:srgbClr val="000000"/>
                </a:solidFill>
                <a:effectLst/>
                <a:latin typeface="Source Sans Pro" panose="020B0503030403020204" pitchFamily="34" charset="0"/>
              </a:rPr>
              <a:t>(Emphasis supplied.) </a:t>
            </a:r>
            <a:r>
              <a:rPr kumimoji="0" lang="en-US" altLang="en-US" sz="1800" b="0" i="1" u="none" strike="noStrike" cap="none" normalizeH="0" baseline="0" dirty="0">
                <a:ln>
                  <a:noFill/>
                </a:ln>
                <a:solidFill>
                  <a:srgbClr val="3D3D3D"/>
                </a:solidFill>
                <a:effectLst/>
                <a:latin typeface="Source Sans Pro" panose="020B0503030403020204" pitchFamily="34" charset="0"/>
              </a:rPr>
              <a:t>State v. Slaughter,</a:t>
            </a:r>
            <a:r>
              <a:rPr kumimoji="0" lang="en-US" altLang="en-US" sz="1800" b="0" i="0" u="none" strike="noStrike" cap="none" normalizeH="0" baseline="0" dirty="0">
                <a:ln>
                  <a:noFill/>
                </a:ln>
                <a:solidFill>
                  <a:srgbClr val="000000"/>
                </a:solidFill>
                <a:effectLst/>
                <a:latin typeface="Source Sans Pro" panose="020B0503030403020204" pitchFamily="34" charset="0"/>
              </a:rPr>
              <a:t> 252 Ga. 435, 439, 315 S.E.2d 865 (1984).</a:t>
            </a:r>
            <a:br>
              <a:rPr kumimoji="0" lang="en-US" altLang="en-US" sz="1800" b="0" i="0" u="none" strike="noStrike" cap="none" normalizeH="0" baseline="0" dirty="0">
                <a:ln>
                  <a:noFill/>
                </a:ln>
                <a:solidFill>
                  <a:srgbClr val="000000"/>
                </a:solidFill>
                <a:effectLst/>
                <a:latin typeface="Source Sans Pro" panose="020B0503030403020204" pitchFamily="34" charset="0"/>
              </a:rPr>
            </a:br>
            <a:endParaRPr kumimoji="0" lang="en-US" altLang="en-US" sz="1800" b="0" i="0" u="none" strike="noStrike" cap="none" normalizeH="0" baseline="0" dirty="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strike="noStrike" cap="none" normalizeH="0" baseline="0" dirty="0">
                <a:ln>
                  <a:noFill/>
                </a:ln>
                <a:solidFill>
                  <a:srgbClr val="3D3D3D"/>
                </a:solidFill>
                <a:effectLst/>
                <a:latin typeface="Source Sans Pro" panose="020B0503030403020204" pitchFamily="34" charset="0"/>
              </a:rPr>
              <a:t>Gates v. State</a:t>
            </a:r>
            <a:r>
              <a:rPr kumimoji="0" lang="en-US" altLang="en-US" sz="1800" b="0" i="0" u="none" strike="noStrike" cap="none" normalizeH="0" baseline="0" dirty="0">
                <a:ln>
                  <a:noFill/>
                </a:ln>
                <a:solidFill>
                  <a:srgbClr val="000000"/>
                </a:solidFill>
                <a:effectLst/>
                <a:latin typeface="Source Sans Pro" panose="020B0503030403020204" pitchFamily="34" charset="0"/>
              </a:rPr>
              <a:t>, 229 Ga. App. 766, 767, 495 S.E.2d 113, 114–15 (1997)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AF125632-C843-EF02-37B7-24386BE526CB}"/>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415042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8F04C-C6D4-24AB-78B6-804C86984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991A6-A3BF-A282-4958-7E8CEAB86DD7}"/>
              </a:ext>
            </a:extLst>
          </p:cNvPr>
          <p:cNvSpPr>
            <a:spLocks noGrp="1"/>
          </p:cNvSpPr>
          <p:nvPr>
            <p:ph type="title"/>
          </p:nvPr>
        </p:nvSpPr>
        <p:spPr/>
        <p:txBody>
          <a:bodyPr/>
          <a:lstStyle/>
          <a:p>
            <a:r>
              <a:rPr lang="en-US" dirty="0"/>
              <a:t>Search Warrants – Look at how far the State will go to avoid getting a search warrant. </a:t>
            </a:r>
          </a:p>
        </p:txBody>
      </p:sp>
      <p:sp>
        <p:nvSpPr>
          <p:cNvPr id="4" name="Rectangle 1">
            <a:extLst>
              <a:ext uri="{FF2B5EF4-FFF2-40B4-BE49-F238E27FC236}">
                <a16:creationId xmlns:a16="http://schemas.microsoft.com/office/drawing/2014/main" id="{FFA41EDC-A1F4-CB68-DB69-820A5AC3FCB0}"/>
              </a:ext>
            </a:extLst>
          </p:cNvPr>
          <p:cNvSpPr>
            <a:spLocks noChangeArrowheads="1"/>
          </p:cNvSpPr>
          <p:nvPr/>
        </p:nvSpPr>
        <p:spPr bwMode="auto">
          <a:xfrm>
            <a:off x="341907" y="3235184"/>
            <a:ext cx="11042341"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285" algn="just">
              <a:spcBef>
                <a:spcPts val="1240"/>
              </a:spcBef>
              <a:spcAft>
                <a:spcPts val="0"/>
              </a:spcAft>
            </a:pPr>
            <a:r>
              <a:rPr lang="en-US" sz="2400" dirty="0">
                <a:solidFill>
                  <a:schemeClr val="bg1"/>
                </a:solidFill>
                <a:effectLst/>
                <a:latin typeface="Times New Roman" panose="02020603050405020304" pitchFamily="18" charset="0"/>
                <a:ea typeface="Times New Roman" panose="02020603050405020304" pitchFamily="18" charset="0"/>
              </a:rPr>
              <a:t>After a serious injury accident, sheriff’s officer obtained an ex </a:t>
            </a:r>
            <a:r>
              <a:rPr lang="en-US" sz="2400" dirty="0" err="1">
                <a:solidFill>
                  <a:schemeClr val="bg1"/>
                </a:solidFill>
                <a:effectLst/>
                <a:latin typeface="Times New Roman" panose="02020603050405020304" pitchFamily="18" charset="0"/>
                <a:ea typeface="Times New Roman" panose="02020603050405020304" pitchFamily="18" charset="0"/>
              </a:rPr>
              <a:t>parte</a:t>
            </a:r>
            <a:r>
              <a:rPr lang="en-US" sz="2400" dirty="0">
                <a:solidFill>
                  <a:schemeClr val="bg1"/>
                </a:solidFill>
                <a:effectLst/>
                <a:latin typeface="Times New Roman" panose="02020603050405020304" pitchFamily="18" charset="0"/>
                <a:ea typeface="Times New Roman" panose="02020603050405020304" pitchFamily="18" charset="0"/>
              </a:rPr>
              <a:t> order from superior court pursuant to OCGA § 24-12-1, directing the hospital to furnish defendant’s medical records to the sheriff’s department without disclosing that fact to anyone.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4EB525F-BF19-150E-3496-7B3725DEAFAE}"/>
              </a:ext>
            </a:extLst>
          </p:cNvPr>
          <p:cNvSpPr>
            <a:spLocks noChangeArrowheads="1"/>
          </p:cNvSpPr>
          <p:nvPr/>
        </p:nvSpPr>
        <p:spPr bwMode="auto">
          <a:xfrm>
            <a:off x="341906" y="5684087"/>
            <a:ext cx="1104234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i="1" kern="0" dirty="0">
                <a:solidFill>
                  <a:schemeClr val="bg1"/>
                </a:solidFill>
                <a:effectLst/>
                <a:latin typeface="Times New Roman" panose="02020603050405020304" pitchFamily="18" charset="0"/>
                <a:ea typeface="Times New Roman" panose="02020603050405020304" pitchFamily="18" charset="0"/>
              </a:rPr>
              <a:t>Gates v. State</a:t>
            </a:r>
            <a:r>
              <a:rPr lang="en-US" sz="2400" kern="0" dirty="0">
                <a:solidFill>
                  <a:schemeClr val="bg1"/>
                </a:solidFill>
                <a:effectLst/>
                <a:latin typeface="Times New Roman" panose="02020603050405020304" pitchFamily="18" charset="0"/>
                <a:ea typeface="Times New Roman" panose="02020603050405020304" pitchFamily="18" charset="0"/>
              </a:rPr>
              <a:t>, 317 Ga. 889, 896 S.E.2d 536 (December 19, 2023).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669CEEB3-623B-D7B7-3B95-C82780229AD4}"/>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67866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44885-26AC-5353-8AE8-07694377D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E4CCF-B3B7-0C11-0C30-77A2F3A66D00}"/>
              </a:ext>
            </a:extLst>
          </p:cNvPr>
          <p:cNvSpPr>
            <a:spLocks noGrp="1"/>
          </p:cNvSpPr>
          <p:nvPr>
            <p:ph type="title"/>
          </p:nvPr>
        </p:nvSpPr>
        <p:spPr/>
        <p:txBody>
          <a:bodyPr/>
          <a:lstStyle/>
          <a:p>
            <a:r>
              <a:rPr lang="en-US" dirty="0"/>
              <a:t>Search Warrants – Look at how far the State will go to avoid getting a search warrant. </a:t>
            </a:r>
          </a:p>
        </p:txBody>
      </p:sp>
      <p:sp>
        <p:nvSpPr>
          <p:cNvPr id="4" name="Rectangle 1">
            <a:extLst>
              <a:ext uri="{FF2B5EF4-FFF2-40B4-BE49-F238E27FC236}">
                <a16:creationId xmlns:a16="http://schemas.microsoft.com/office/drawing/2014/main" id="{E9C70BAD-B62D-08A0-C6F8-F83E50D9AAB0}"/>
              </a:ext>
            </a:extLst>
          </p:cNvPr>
          <p:cNvSpPr>
            <a:spLocks noChangeArrowheads="1"/>
          </p:cNvSpPr>
          <p:nvPr/>
        </p:nvSpPr>
        <p:spPr bwMode="auto">
          <a:xfrm>
            <a:off x="341907" y="2542686"/>
            <a:ext cx="11042341"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285" algn="just">
              <a:spcBef>
                <a:spcPts val="1240"/>
              </a:spcBef>
              <a:spcAft>
                <a:spcPts val="0"/>
              </a:spcAft>
            </a:pPr>
            <a:r>
              <a:rPr lang="en-US" sz="2000" b="1" dirty="0">
                <a:solidFill>
                  <a:schemeClr val="bg1"/>
                </a:solidFill>
                <a:latin typeface="Times New Roman" panose="02020603050405020304" pitchFamily="18" charset="0"/>
                <a:ea typeface="Times New Roman" panose="02020603050405020304" pitchFamily="18" charset="0"/>
              </a:rPr>
              <a:t>The</a:t>
            </a:r>
            <a:r>
              <a:rPr lang="en-US" sz="2000" b="1" dirty="0">
                <a:solidFill>
                  <a:schemeClr val="bg1"/>
                </a:solidFill>
                <a:effectLst/>
                <a:latin typeface="Times New Roman" panose="02020603050405020304" pitchFamily="18" charset="0"/>
                <a:ea typeface="Times New Roman" panose="02020603050405020304" pitchFamily="18" charset="0"/>
              </a:rPr>
              <a:t> ex </a:t>
            </a:r>
            <a:r>
              <a:rPr lang="en-US" sz="2000" b="1" dirty="0" err="1">
                <a:solidFill>
                  <a:schemeClr val="bg1"/>
                </a:solidFill>
                <a:effectLst/>
                <a:latin typeface="Times New Roman" panose="02020603050405020304" pitchFamily="18" charset="0"/>
                <a:ea typeface="Times New Roman" panose="02020603050405020304" pitchFamily="18" charset="0"/>
              </a:rPr>
              <a:t>parte</a:t>
            </a:r>
            <a:r>
              <a:rPr lang="en-US" sz="2000" b="1" dirty="0">
                <a:solidFill>
                  <a:schemeClr val="bg1"/>
                </a:solidFill>
                <a:effectLst/>
                <a:latin typeface="Times New Roman" panose="02020603050405020304" pitchFamily="18" charset="0"/>
                <a:ea typeface="Times New Roman" panose="02020603050405020304" pitchFamily="18" charset="0"/>
              </a:rPr>
              <a:t> order violated the defendant’s right to privacy under Article I, Section I, Paragraph I of the Georgia Constitution. The ex </a:t>
            </a:r>
            <a:r>
              <a:rPr lang="en-US" sz="2000" b="1" dirty="0" err="1">
                <a:solidFill>
                  <a:schemeClr val="bg1"/>
                </a:solidFill>
                <a:effectLst/>
                <a:latin typeface="Times New Roman" panose="02020603050405020304" pitchFamily="18" charset="0"/>
                <a:ea typeface="Times New Roman" panose="02020603050405020304" pitchFamily="18" charset="0"/>
              </a:rPr>
              <a:t>parte</a:t>
            </a:r>
            <a:r>
              <a:rPr lang="en-US" sz="2000" b="1" dirty="0">
                <a:solidFill>
                  <a:schemeClr val="bg1"/>
                </a:solidFill>
                <a:effectLst/>
                <a:latin typeface="Times New Roman" panose="02020603050405020304" pitchFamily="18" charset="0"/>
                <a:ea typeface="Times New Roman" panose="02020603050405020304" pitchFamily="18" charset="0"/>
              </a:rPr>
              <a:t> order was similar to the subpoena disapproved in </a:t>
            </a:r>
            <a:r>
              <a:rPr lang="en-US" sz="2000" b="1" i="1" dirty="0">
                <a:solidFill>
                  <a:schemeClr val="bg1"/>
                </a:solidFill>
                <a:effectLst/>
                <a:latin typeface="Times New Roman" panose="02020603050405020304" pitchFamily="18" charset="0"/>
                <a:ea typeface="Times New Roman" panose="02020603050405020304" pitchFamily="18" charset="0"/>
              </a:rPr>
              <a:t>King v. State</a:t>
            </a:r>
            <a:r>
              <a:rPr lang="en-US" sz="2000" b="1" dirty="0">
                <a:solidFill>
                  <a:schemeClr val="bg1"/>
                </a:solidFill>
                <a:effectLst/>
                <a:latin typeface="Times New Roman" panose="02020603050405020304" pitchFamily="18" charset="0"/>
                <a:ea typeface="Times New Roman" panose="02020603050405020304" pitchFamily="18" charset="0"/>
              </a:rPr>
              <a:t>, 272 Ga. 788, 535 S.E.2d 492 (2000). All they had to do was get the search warrant approved of in </a:t>
            </a:r>
            <a:r>
              <a:rPr lang="en-US" sz="2000" b="1" i="1" dirty="0">
                <a:solidFill>
                  <a:schemeClr val="bg1"/>
                </a:solidFill>
                <a:effectLst/>
                <a:latin typeface="Times New Roman" panose="02020603050405020304" pitchFamily="18" charset="0"/>
                <a:ea typeface="Times New Roman" panose="02020603050405020304" pitchFamily="18" charset="0"/>
              </a:rPr>
              <a:t>King v. State</a:t>
            </a:r>
            <a:r>
              <a:rPr lang="en-US" sz="2000" b="1" dirty="0">
                <a:solidFill>
                  <a:schemeClr val="bg1"/>
                </a:solidFill>
                <a:effectLst/>
                <a:latin typeface="Times New Roman" panose="02020603050405020304" pitchFamily="18" charset="0"/>
                <a:ea typeface="Times New Roman" panose="02020603050405020304" pitchFamily="18" charset="0"/>
              </a:rPr>
              <a:t>, 276 Ga. 126, 129(2), 577 S.E.2d 764 (2003). </a:t>
            </a:r>
          </a:p>
          <a:p>
            <a:pPr marL="762000" marR="756285" algn="just">
              <a:spcBef>
                <a:spcPts val="124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Like the subpoena in </a:t>
            </a:r>
            <a:r>
              <a:rPr lang="en-US" sz="2000" i="1" dirty="0">
                <a:solidFill>
                  <a:schemeClr val="bg1"/>
                </a:solidFill>
                <a:effectLst/>
                <a:latin typeface="Times New Roman" panose="02020603050405020304" pitchFamily="18" charset="0"/>
                <a:ea typeface="Times New Roman" panose="02020603050405020304" pitchFamily="18" charset="0"/>
              </a:rPr>
              <a:t>King I</a:t>
            </a:r>
            <a:r>
              <a:rPr lang="en-US" sz="2000" dirty="0">
                <a:solidFill>
                  <a:schemeClr val="bg1"/>
                </a:solidFill>
                <a:effectLst/>
                <a:latin typeface="Times New Roman" panose="02020603050405020304" pitchFamily="18" charset="0"/>
                <a:ea typeface="Times New Roman" panose="02020603050405020304" pitchFamily="18" charset="0"/>
              </a:rPr>
              <a:t>, the order here did not require any finding of probable cause, and therefore was not an “appropriate” order as contemplated by OCGA § 24-12-1. By contrast, the search warrant in </a:t>
            </a:r>
            <a:r>
              <a:rPr lang="en-US" sz="2000" i="1" dirty="0">
                <a:solidFill>
                  <a:schemeClr val="bg1"/>
                </a:solidFill>
                <a:effectLst/>
                <a:latin typeface="Times New Roman" panose="02020603050405020304" pitchFamily="18" charset="0"/>
                <a:ea typeface="Times New Roman" panose="02020603050405020304" pitchFamily="18" charset="0"/>
              </a:rPr>
              <a:t>King II </a:t>
            </a:r>
            <a:r>
              <a:rPr lang="en-US" sz="2000" dirty="0">
                <a:solidFill>
                  <a:schemeClr val="bg1"/>
                </a:solidFill>
                <a:effectLst/>
                <a:latin typeface="Times New Roman" panose="02020603050405020304" pitchFamily="18" charset="0"/>
                <a:ea typeface="Times New Roman" panose="02020603050405020304" pitchFamily="18" charset="0"/>
              </a:rPr>
              <a:t>did require a finding of probable cause, and so did not violate the defendant’s right to privacy.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DF06A6-84B9-7248-24A8-B10871A14AE4}"/>
              </a:ext>
            </a:extLst>
          </p:cNvPr>
          <p:cNvSpPr>
            <a:spLocks noChangeArrowheads="1"/>
          </p:cNvSpPr>
          <p:nvPr/>
        </p:nvSpPr>
        <p:spPr bwMode="auto">
          <a:xfrm>
            <a:off x="341906" y="6094446"/>
            <a:ext cx="1104234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i="1" kern="0" dirty="0">
                <a:solidFill>
                  <a:schemeClr val="bg1"/>
                </a:solidFill>
                <a:effectLst/>
                <a:latin typeface="Times New Roman" panose="02020603050405020304" pitchFamily="18" charset="0"/>
                <a:ea typeface="Times New Roman" panose="02020603050405020304" pitchFamily="18" charset="0"/>
              </a:rPr>
              <a:t>Gates v. State</a:t>
            </a:r>
            <a:r>
              <a:rPr lang="en-US" sz="2400" kern="0" dirty="0">
                <a:solidFill>
                  <a:schemeClr val="bg1"/>
                </a:solidFill>
                <a:effectLst/>
                <a:latin typeface="Times New Roman" panose="02020603050405020304" pitchFamily="18" charset="0"/>
                <a:ea typeface="Times New Roman" panose="02020603050405020304" pitchFamily="18" charset="0"/>
              </a:rPr>
              <a:t>, 317 Ga. 889, 896 S.E.2d 536 (December 19, 2023).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81B3A1FC-F8E8-7C45-6C72-526131CFA6F3}"/>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76470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2D5DE-DAAE-379A-3055-4CE9F8F418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917982-D6F4-6349-F77F-EEFAC99EA454}"/>
              </a:ext>
            </a:extLst>
          </p:cNvPr>
          <p:cNvPicPr>
            <a:picLocks noChangeAspect="1"/>
          </p:cNvPicPr>
          <p:nvPr/>
        </p:nvPicPr>
        <p:blipFill>
          <a:blip r:embed="rId3"/>
          <a:stretch>
            <a:fillRect/>
          </a:stretch>
        </p:blipFill>
        <p:spPr>
          <a:xfrm>
            <a:off x="926290" y="390215"/>
            <a:ext cx="8240275" cy="6220693"/>
          </a:xfrm>
          <a:prstGeom prst="rect">
            <a:avLst/>
          </a:prstGeom>
        </p:spPr>
      </p:pic>
      <p:sp>
        <p:nvSpPr>
          <p:cNvPr id="4" name="Slide Number Placeholder 3">
            <a:extLst>
              <a:ext uri="{FF2B5EF4-FFF2-40B4-BE49-F238E27FC236}">
                <a16:creationId xmlns:a16="http://schemas.microsoft.com/office/drawing/2014/main" id="{52A218CA-4042-670F-D71E-F397B4837A97}"/>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99733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D9E9-B48C-6F95-F2D6-BB9F7446ECBF}"/>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1B614717-2332-CAAB-0084-E156D9BC729B}"/>
              </a:ext>
            </a:extLst>
          </p:cNvPr>
          <p:cNvSpPr>
            <a:spLocks noGrp="1"/>
          </p:cNvSpPr>
          <p:nvPr>
            <p:ph type="title"/>
          </p:nvPr>
        </p:nvSpPr>
        <p:spPr>
          <a:prstGeom prst="rect">
            <a:avLst/>
          </a:prstGeom>
        </p:spPr>
        <p:txBody>
          <a:bodyPr>
            <a:normAutofit/>
          </a:bodyPr>
          <a:lstStyle>
            <a:lvl1pPr algn="l"/>
          </a:lstStyle>
          <a:p>
            <a:r>
              <a:rPr lang="en-US" dirty="0"/>
              <a:t>Remember De la Paz? The testing being a search is important! </a:t>
            </a:r>
            <a:endParaRPr dirty="0"/>
          </a:p>
        </p:txBody>
      </p:sp>
      <p:sp>
        <p:nvSpPr>
          <p:cNvPr id="196" name="Shape 196">
            <a:extLst>
              <a:ext uri="{FF2B5EF4-FFF2-40B4-BE49-F238E27FC236}">
                <a16:creationId xmlns:a16="http://schemas.microsoft.com/office/drawing/2014/main" id="{3E512FEF-7669-0295-1467-9D5BCD409C48}"/>
              </a:ext>
            </a:extLst>
          </p:cNvPr>
          <p:cNvSpPr>
            <a:spLocks noGrp="1"/>
          </p:cNvSpPr>
          <p:nvPr>
            <p:ph type="body" idx="1"/>
          </p:nvPr>
        </p:nvSpPr>
        <p:spPr>
          <a:xfrm>
            <a:off x="646111" y="2371129"/>
            <a:ext cx="10573179" cy="3560544"/>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dirty="0">
                <a:solidFill>
                  <a:srgbClr val="212121"/>
                </a:solidFill>
                <a:effectLst/>
                <a:latin typeface="Century Schoolbook" panose="02040604050505020304" pitchFamily="18" charset="0"/>
                <a:ea typeface="Times New Roman" panose="02020603050405020304" pitchFamily="18" charset="0"/>
              </a:rPr>
              <a:t>In </a:t>
            </a: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officers received a warrant to search a defendant’s blood for alcohol. But, without seeking an additional warrant, they then tested his blood for drugs. The Court of Appeals held that this was a separate search and that, without a warrant to authorize that search, the officers could not conduct the additional test. “Because </a:t>
            </a:r>
            <a:r>
              <a:rPr lang="en-US" sz="1800" dirty="0" err="1">
                <a:solidFill>
                  <a:srgbClr val="212121"/>
                </a:solidFill>
                <a:effectLst/>
                <a:latin typeface="Century Schoolbook" panose="02040604050505020304" pitchFamily="18" charset="0"/>
                <a:ea typeface="Times New Roman" panose="02020603050405020304" pitchFamily="18" charset="0"/>
              </a:rPr>
              <a:t>th</a:t>
            </a:r>
            <a:r>
              <a:rPr lang="en-US" sz="1800" dirty="0">
                <a:solidFill>
                  <a:srgbClr val="212121"/>
                </a:solidFill>
                <a:effectLst/>
                <a:latin typeface="Century Schoolbook" panose="02040604050505020304" pitchFamily="18" charset="0"/>
                <a:ea typeface="Times New Roman" panose="02020603050405020304" pitchFamily="18" charset="0"/>
              </a:rPr>
              <a:t>[e] warrant was limited to alcohol testing and did not contemplate or authorize testing for drugs, the subsequent testing for drugs was unauthorized.” </a:t>
            </a:r>
          </a:p>
          <a:p>
            <a:pPr marL="0" indent="0" defTabSz="321457">
              <a:spcBef>
                <a:spcPts val="0"/>
              </a:spcBef>
              <a:buSzTx/>
              <a:buNone/>
              <a:defRPr sz="2600">
                <a:solidFill>
                  <a:srgbClr val="000000"/>
                </a:solidFill>
                <a:latin typeface="Helvetica"/>
                <a:ea typeface="Helvetica"/>
                <a:cs typeface="Helvetica"/>
                <a:sym typeface="Helvetica"/>
              </a:defRPr>
            </a:pPr>
            <a:endParaRPr lang="en-US" sz="1800" i="1" dirty="0">
              <a:solidFill>
                <a:srgbClr val="212121"/>
              </a:solidFill>
              <a:latin typeface="Century Schoolbook" panose="020406040505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No. A23A1769, at *11 (Ga. Ct. App. Mar. 8, 2024).</a:t>
            </a:r>
            <a:endParaRPr lang="en-US" sz="1800" dirty="0">
              <a:effectLst/>
              <a:latin typeface="Times New Roman" panose="020206030504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p:txBody>
      </p:sp>
      <p:sp>
        <p:nvSpPr>
          <p:cNvPr id="3" name="Slide Number Placeholder 2">
            <a:extLst>
              <a:ext uri="{FF2B5EF4-FFF2-40B4-BE49-F238E27FC236}">
                <a16:creationId xmlns:a16="http://schemas.microsoft.com/office/drawing/2014/main" id="{AE325114-B631-17A8-793E-4B8BBACE4B65}"/>
              </a:ext>
            </a:extLst>
          </p:cNvPr>
          <p:cNvSpPr>
            <a:spLocks noGrp="1"/>
          </p:cNvSpPr>
          <p:nvPr>
            <p:ph type="sldNum" sz="quarter" idx="2"/>
          </p:nvPr>
        </p:nvSpPr>
        <p:spPr/>
        <p:txBody>
          <a:bodyPr/>
          <a:lstStyle/>
          <a:p>
            <a:fld id="{86CB4B4D-7CA3-9044-876B-883B54F8677D}" type="slidenum">
              <a:rPr lang="en-US" smtClean="0"/>
              <a:t>18</a:t>
            </a:fld>
            <a:endParaRPr lang="en-US"/>
          </a:p>
        </p:txBody>
      </p:sp>
    </p:spTree>
    <p:extLst>
      <p:ext uri="{BB962C8B-B14F-4D97-AF65-F5344CB8AC3E}">
        <p14:creationId xmlns:p14="http://schemas.microsoft.com/office/powerpoint/2010/main" val="81860949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A1C4E-5DC8-78FE-CCFD-4F295B2E8D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FCB2E6-8411-32DB-212F-009234BBC246}"/>
              </a:ext>
            </a:extLst>
          </p:cNvPr>
          <p:cNvPicPr>
            <a:picLocks noChangeAspect="1"/>
          </p:cNvPicPr>
          <p:nvPr/>
        </p:nvPicPr>
        <p:blipFill>
          <a:blip r:embed="rId3"/>
          <a:stretch>
            <a:fillRect/>
          </a:stretch>
        </p:blipFill>
        <p:spPr>
          <a:xfrm>
            <a:off x="2496711" y="0"/>
            <a:ext cx="7198577" cy="6858000"/>
          </a:xfrm>
          <a:prstGeom prst="rect">
            <a:avLst/>
          </a:prstGeom>
        </p:spPr>
      </p:pic>
      <p:sp>
        <p:nvSpPr>
          <p:cNvPr id="5" name="Slide Number Placeholder 4">
            <a:extLst>
              <a:ext uri="{FF2B5EF4-FFF2-40B4-BE49-F238E27FC236}">
                <a16:creationId xmlns:a16="http://schemas.microsoft.com/office/drawing/2014/main" id="{C2C87AAC-D17E-7F81-80CC-269B3903813B}"/>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57133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F36C6C-C258-7D85-F6E2-046B9DDD2600}"/>
              </a:ext>
            </a:extLst>
          </p:cNvPr>
          <p:cNvPicPr>
            <a:picLocks noChangeAspect="1" noChangeArrowheads="1"/>
          </p:cNvPicPr>
          <p:nvPr/>
        </p:nvPicPr>
        <p:blipFill rotWithShape="1">
          <a:blip r:embed="rId3">
            <a:alphaModFix/>
          </a:blip>
          <a:srcRect t="4041" r="2" b="20792"/>
          <a:stretch/>
        </p:blipFill>
        <p:spPr bwMode="auto">
          <a:xfrm>
            <a:off x="6089904" y="-1"/>
            <a:ext cx="60899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E9DB8E-CB78-84ED-5FA8-81134D8D0F51}"/>
              </a:ext>
            </a:extLst>
          </p:cNvPr>
          <p:cNvPicPr>
            <a:picLocks noChangeAspect="1"/>
          </p:cNvPicPr>
          <p:nvPr/>
        </p:nvPicPr>
        <p:blipFill>
          <a:blip r:embed="rId4"/>
          <a:stretch>
            <a:fillRect/>
          </a:stretch>
        </p:blipFill>
        <p:spPr>
          <a:xfrm>
            <a:off x="353411" y="0"/>
            <a:ext cx="4583445" cy="6858000"/>
          </a:xfrm>
          <a:prstGeom prst="rect">
            <a:avLst/>
          </a:prstGeom>
        </p:spPr>
      </p:pic>
      <p:sp>
        <p:nvSpPr>
          <p:cNvPr id="7" name="TextBox 6">
            <a:extLst>
              <a:ext uri="{FF2B5EF4-FFF2-40B4-BE49-F238E27FC236}">
                <a16:creationId xmlns:a16="http://schemas.microsoft.com/office/drawing/2014/main" id="{2433BFE0-0D22-DE64-07C9-B87C96829AAD}"/>
              </a:ext>
            </a:extLst>
          </p:cNvPr>
          <p:cNvSpPr txBox="1"/>
          <p:nvPr/>
        </p:nvSpPr>
        <p:spPr>
          <a:xfrm>
            <a:off x="992487" y="5987333"/>
            <a:ext cx="4000028" cy="646331"/>
          </a:xfrm>
          <a:prstGeom prst="rect">
            <a:avLst/>
          </a:prstGeom>
          <a:noFill/>
        </p:spPr>
        <p:txBody>
          <a:bodyPr wrap="square" rtlCol="0">
            <a:spAutoFit/>
          </a:bodyPr>
          <a:lstStyle/>
          <a:p>
            <a:r>
              <a:rPr lang="en-US" sz="3600" dirty="0">
                <a:solidFill>
                  <a:schemeClr val="bg1"/>
                </a:solidFill>
                <a:highlight>
                  <a:srgbClr val="FFFF00"/>
                </a:highlight>
              </a:rPr>
              <a:t>@weinerraters</a:t>
            </a:r>
          </a:p>
        </p:txBody>
      </p:sp>
      <p:sp>
        <p:nvSpPr>
          <p:cNvPr id="8" name="TextBox 7">
            <a:extLst>
              <a:ext uri="{FF2B5EF4-FFF2-40B4-BE49-F238E27FC236}">
                <a16:creationId xmlns:a16="http://schemas.microsoft.com/office/drawing/2014/main" id="{291DC285-375F-4A72-40F7-58F593F3FDF5}"/>
              </a:ext>
            </a:extLst>
          </p:cNvPr>
          <p:cNvSpPr txBox="1"/>
          <p:nvPr/>
        </p:nvSpPr>
        <p:spPr>
          <a:xfrm>
            <a:off x="6694898" y="6084074"/>
            <a:ext cx="4000028" cy="646331"/>
          </a:xfrm>
          <a:prstGeom prst="rect">
            <a:avLst/>
          </a:prstGeom>
          <a:noFill/>
        </p:spPr>
        <p:txBody>
          <a:bodyPr wrap="square" rtlCol="0">
            <a:spAutoFit/>
          </a:bodyPr>
          <a:lstStyle/>
          <a:p>
            <a:r>
              <a:rPr lang="en-US" sz="3600" dirty="0">
                <a:solidFill>
                  <a:schemeClr val="bg1"/>
                </a:solidFill>
                <a:highlight>
                  <a:srgbClr val="FFFF00"/>
                </a:highlight>
              </a:rPr>
              <a:t>@bensessions</a:t>
            </a:r>
          </a:p>
        </p:txBody>
      </p:sp>
      <p:sp>
        <p:nvSpPr>
          <p:cNvPr id="4" name="Slide Number Placeholder 3">
            <a:extLst>
              <a:ext uri="{FF2B5EF4-FFF2-40B4-BE49-F238E27FC236}">
                <a16:creationId xmlns:a16="http://schemas.microsoft.com/office/drawing/2014/main" id="{AE6F2886-2A9A-4002-1C22-1E670D8ECD27}"/>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17310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645C-6DF1-AA23-FE63-16BBA44226F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63D5FA-DE51-3857-AB8A-F1A37A9957A9}"/>
              </a:ext>
            </a:extLst>
          </p:cNvPr>
          <p:cNvPicPr>
            <a:picLocks noChangeAspect="1"/>
          </p:cNvPicPr>
          <p:nvPr/>
        </p:nvPicPr>
        <p:blipFill>
          <a:blip r:embed="rId3"/>
          <a:stretch>
            <a:fillRect/>
          </a:stretch>
        </p:blipFill>
        <p:spPr>
          <a:xfrm>
            <a:off x="2229606" y="0"/>
            <a:ext cx="7732787" cy="6858000"/>
          </a:xfrm>
          <a:prstGeom prst="rect">
            <a:avLst/>
          </a:prstGeom>
        </p:spPr>
      </p:pic>
      <p:sp>
        <p:nvSpPr>
          <p:cNvPr id="5" name="Slide Number Placeholder 4">
            <a:extLst>
              <a:ext uri="{FF2B5EF4-FFF2-40B4-BE49-F238E27FC236}">
                <a16:creationId xmlns:a16="http://schemas.microsoft.com/office/drawing/2014/main" id="{54F1B25F-37A8-00EF-9CF9-65BB9D8D476F}"/>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74224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F0E0-42FC-A4FA-15FF-EDF8E197578B}"/>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24AB79D4-8327-6386-D6F2-8A9F354CB72F}"/>
              </a:ext>
            </a:extLst>
          </p:cNvPr>
          <p:cNvSpPr>
            <a:spLocks noGrp="1"/>
          </p:cNvSpPr>
          <p:nvPr>
            <p:ph type="title"/>
          </p:nvPr>
        </p:nvSpPr>
        <p:spPr>
          <a:prstGeom prst="rect">
            <a:avLst/>
          </a:prstGeom>
        </p:spPr>
        <p:txBody>
          <a:bodyPr>
            <a:normAutofit/>
          </a:bodyPr>
          <a:lstStyle>
            <a:lvl1pPr algn="l"/>
          </a:lstStyle>
          <a:p>
            <a:r>
              <a:rPr lang="en-US" dirty="0"/>
              <a:t>My Favorite Issue: Withdrawing Consent to Testing</a:t>
            </a:r>
            <a:endParaRPr dirty="0"/>
          </a:p>
        </p:txBody>
      </p:sp>
      <p:sp>
        <p:nvSpPr>
          <p:cNvPr id="196" name="Shape 196">
            <a:extLst>
              <a:ext uri="{FF2B5EF4-FFF2-40B4-BE49-F238E27FC236}">
                <a16:creationId xmlns:a16="http://schemas.microsoft.com/office/drawing/2014/main" id="{DC331FF9-8355-0FFD-3F2D-705617308463}"/>
              </a:ext>
            </a:extLst>
          </p:cNvPr>
          <p:cNvSpPr>
            <a:spLocks noGrp="1"/>
          </p:cNvSpPr>
          <p:nvPr>
            <p:ph type="body" idx="1"/>
          </p:nvPr>
        </p:nvSpPr>
        <p:spPr>
          <a:xfrm>
            <a:off x="646111" y="2371129"/>
            <a:ext cx="10573179" cy="2733608"/>
          </a:xfrm>
          <a:prstGeom prst="rect">
            <a:avLst/>
          </a:prstGeom>
          <a:solidFill>
            <a:srgbClr val="FFFFFF"/>
          </a:solidFill>
        </p:spPr>
        <p:txBody>
          <a:bodyPr>
            <a:noAutofit/>
          </a:bodyPr>
          <a:lstStyle/>
          <a:p>
            <a:pPr defTabSz="321457">
              <a:spcBef>
                <a:spcPts val="0"/>
              </a:spcBef>
              <a:buSzTx/>
              <a:buAutoNum type="arabicPeriod"/>
              <a:defRPr sz="2600">
                <a:solidFill>
                  <a:srgbClr val="000000"/>
                </a:solidFill>
                <a:latin typeface="Helvetica"/>
                <a:ea typeface="Helvetica"/>
                <a:cs typeface="Helvetica"/>
                <a:sym typeface="Helvetica"/>
              </a:defRPr>
            </a:pPr>
            <a:r>
              <a:rPr lang="en-US" sz="1800" b="1" kern="0" dirty="0">
                <a:effectLst/>
                <a:latin typeface="Times New Roman" panose="02020603050405020304" pitchFamily="18" charset="0"/>
                <a:ea typeface="Times New Roman" panose="02020603050405020304" pitchFamily="18" charset="0"/>
              </a:rPr>
              <a:t>You MUST timely withdraw consent to testing of the blood. </a:t>
            </a:r>
          </a:p>
          <a:p>
            <a:pPr defTabSz="321457">
              <a:spcBef>
                <a:spcPts val="0"/>
              </a:spcBef>
              <a:buSzTx/>
              <a:buAutoNum type="arabicPeriod"/>
              <a:defRPr sz="2600">
                <a:solidFill>
                  <a:srgbClr val="000000"/>
                </a:solidFill>
                <a:latin typeface="Helvetica"/>
                <a:ea typeface="Helvetica"/>
                <a:cs typeface="Helvetica"/>
                <a:sym typeface="Helvetica"/>
              </a:defRPr>
            </a:pPr>
            <a:endParaRPr lang="en-US" sz="1800" b="1" kern="0" dirty="0">
              <a:effectLst/>
              <a:latin typeface="Times New Roman" panose="02020603050405020304" pitchFamily="18" charset="0"/>
              <a:ea typeface="Times New Roman" panose="02020603050405020304" pitchFamily="18" charset="0"/>
            </a:endParaRPr>
          </a:p>
          <a:p>
            <a:pPr defTabSz="321457">
              <a:spcBef>
                <a:spcPts val="0"/>
              </a:spcBef>
              <a:buSzTx/>
              <a:buAutoNum type="arabicPeriod"/>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Do it by email to the crime lab. </a:t>
            </a:r>
          </a:p>
          <a:p>
            <a:pPr defTabSz="321457">
              <a:spcBef>
                <a:spcPts val="0"/>
              </a:spcBef>
              <a:buSzTx/>
              <a:buAutoNum type="arabicPeriod"/>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defTabSz="321457">
              <a:spcBef>
                <a:spcPts val="0"/>
              </a:spcBef>
              <a:buSzTx/>
              <a:buAutoNum type="arabicPeriod"/>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File your motion to suppress raising withdrawal of consent as one of the grounds.</a:t>
            </a: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p:txBody>
      </p:sp>
      <p:sp>
        <p:nvSpPr>
          <p:cNvPr id="3" name="Slide Number Placeholder 2">
            <a:extLst>
              <a:ext uri="{FF2B5EF4-FFF2-40B4-BE49-F238E27FC236}">
                <a16:creationId xmlns:a16="http://schemas.microsoft.com/office/drawing/2014/main" id="{C94B9B9F-BBAE-84C9-9CB6-8EE4393E3001}"/>
              </a:ext>
            </a:extLst>
          </p:cNvPr>
          <p:cNvSpPr>
            <a:spLocks noGrp="1"/>
          </p:cNvSpPr>
          <p:nvPr>
            <p:ph type="sldNum" sz="quarter" idx="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321913270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EFCE-B69F-6D5F-EF69-E7DD79FBEED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F264A42-B2A9-B811-1A14-D74BCCD437D8}"/>
              </a:ext>
            </a:extLst>
          </p:cNvPr>
          <p:cNvPicPr>
            <a:picLocks noChangeAspect="1"/>
          </p:cNvPicPr>
          <p:nvPr/>
        </p:nvPicPr>
        <p:blipFill>
          <a:blip r:embed="rId3"/>
          <a:stretch>
            <a:fillRect/>
          </a:stretch>
        </p:blipFill>
        <p:spPr>
          <a:xfrm>
            <a:off x="480060" y="97510"/>
            <a:ext cx="11178540" cy="6631338"/>
          </a:xfrm>
          <a:prstGeom prst="rect">
            <a:avLst/>
          </a:prstGeom>
        </p:spPr>
      </p:pic>
      <p:sp>
        <p:nvSpPr>
          <p:cNvPr id="11" name="Slide Number Placeholder 10">
            <a:extLst>
              <a:ext uri="{FF2B5EF4-FFF2-40B4-BE49-F238E27FC236}">
                <a16:creationId xmlns:a16="http://schemas.microsoft.com/office/drawing/2014/main" id="{843C0911-A545-CD49-A00A-FDB33515D23C}"/>
              </a:ext>
            </a:extLst>
          </p:cNvPr>
          <p:cNvSpPr>
            <a:spLocks noGrp="1"/>
          </p:cNvSpPr>
          <p:nvPr>
            <p:ph type="sldNum" sz="quarter" idx="2"/>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300945507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FE4903B0-B582-1A52-7B2A-E79A1B6DBE9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A3EABE91-F078-0A8E-2B43-B930EF679A00}"/>
              </a:ext>
            </a:extLst>
          </p:cNvPr>
          <p:cNvPicPr>
            <a:picLocks noChangeAspect="1"/>
          </p:cNvPicPr>
          <p:nvPr/>
        </p:nvPicPr>
        <p:blipFill>
          <a:blip r:embed="rId8"/>
          <a:stretch>
            <a:fillRect/>
          </a:stretch>
        </p:blipFill>
        <p:spPr>
          <a:xfrm>
            <a:off x="964669" y="1600200"/>
            <a:ext cx="10713552" cy="4243144"/>
          </a:xfrm>
          <a:prstGeom prst="rect">
            <a:avLst/>
          </a:prstGeom>
        </p:spPr>
      </p:pic>
      <p:sp>
        <p:nvSpPr>
          <p:cNvPr id="5" name="Slide Number Placeholder 4">
            <a:extLst>
              <a:ext uri="{FF2B5EF4-FFF2-40B4-BE49-F238E27FC236}">
                <a16:creationId xmlns:a16="http://schemas.microsoft.com/office/drawing/2014/main" id="{CE9DE2A5-94C6-0192-4E89-6F7C13E6F105}"/>
              </a:ext>
            </a:extLst>
          </p:cNvPr>
          <p:cNvSpPr>
            <a:spLocks noGrp="1"/>
          </p:cNvSpPr>
          <p:nvPr>
            <p:ph type="sldNum" sz="quarter" idx="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426367015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44DD-9945-B7FE-4F94-BA3C5F918322}"/>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C11C59D3-7F44-E520-2039-2429234A94A8}"/>
              </a:ext>
            </a:extLst>
          </p:cNvPr>
          <p:cNvSpPr>
            <a:spLocks noGrp="1"/>
          </p:cNvSpPr>
          <p:nvPr>
            <p:ph type="title"/>
          </p:nvPr>
        </p:nvSpPr>
        <p:spPr>
          <a:prstGeom prst="rect">
            <a:avLst/>
          </a:prstGeom>
        </p:spPr>
        <p:txBody>
          <a:bodyPr>
            <a:normAutofit/>
          </a:bodyPr>
          <a:lstStyle>
            <a:lvl1pPr algn="l"/>
          </a:lstStyle>
          <a:p>
            <a:r>
              <a:rPr lang="en-US" dirty="0"/>
              <a:t>My Favorite Issue: Withdrawing Consent to Testing</a:t>
            </a:r>
            <a:endParaRPr dirty="0"/>
          </a:p>
        </p:txBody>
      </p:sp>
      <p:sp>
        <p:nvSpPr>
          <p:cNvPr id="196" name="Shape 196">
            <a:extLst>
              <a:ext uri="{FF2B5EF4-FFF2-40B4-BE49-F238E27FC236}">
                <a16:creationId xmlns:a16="http://schemas.microsoft.com/office/drawing/2014/main" id="{F37C274A-204F-9205-34AB-0ED019E070F1}"/>
              </a:ext>
            </a:extLst>
          </p:cNvPr>
          <p:cNvSpPr>
            <a:spLocks noGrp="1"/>
          </p:cNvSpPr>
          <p:nvPr>
            <p:ph type="body" idx="1"/>
          </p:nvPr>
        </p:nvSpPr>
        <p:spPr>
          <a:xfrm>
            <a:off x="646111" y="2371129"/>
            <a:ext cx="10573179" cy="3560544"/>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Why do I love this issue? </a:t>
            </a: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marL="0" indent="0" defTabSz="321457">
              <a:spcBef>
                <a:spcPts val="0"/>
              </a:spcBef>
              <a:buSzTx/>
              <a:buNone/>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First, the testing is a “separate” search: </a:t>
            </a: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dirty="0">
                <a:solidFill>
                  <a:srgbClr val="212121"/>
                </a:solidFill>
                <a:effectLst/>
                <a:latin typeface="Century Schoolbook" panose="02040604050505020304" pitchFamily="18" charset="0"/>
                <a:ea typeface="Times New Roman" panose="02020603050405020304" pitchFamily="18" charset="0"/>
              </a:rPr>
              <a:t>In </a:t>
            </a: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officers received a warrant to search a defendant’s blood for alcohol. But, without seeking an additional warrant, they then tested his blood for drugs. The Court of Appeals held that this was a separate search and that, without a warrant to authorize that search, the officers could not conduct the additional test. “Because </a:t>
            </a:r>
            <a:r>
              <a:rPr lang="en-US" sz="1800" dirty="0" err="1">
                <a:solidFill>
                  <a:srgbClr val="212121"/>
                </a:solidFill>
                <a:effectLst/>
                <a:latin typeface="Century Schoolbook" panose="02040604050505020304" pitchFamily="18" charset="0"/>
                <a:ea typeface="Times New Roman" panose="02020603050405020304" pitchFamily="18" charset="0"/>
              </a:rPr>
              <a:t>th</a:t>
            </a:r>
            <a:r>
              <a:rPr lang="en-US" sz="1800" dirty="0">
                <a:solidFill>
                  <a:srgbClr val="212121"/>
                </a:solidFill>
                <a:effectLst/>
                <a:latin typeface="Century Schoolbook" panose="02040604050505020304" pitchFamily="18" charset="0"/>
                <a:ea typeface="Times New Roman" panose="02020603050405020304" pitchFamily="18" charset="0"/>
              </a:rPr>
              <a:t>[e] warrant was limited to alcohol testing and did not contemplate or authorize testing for drugs, the subsequent testing for drugs was unauthorized.” </a:t>
            </a:r>
          </a:p>
          <a:p>
            <a:pPr marL="0" indent="0" defTabSz="321457">
              <a:spcBef>
                <a:spcPts val="0"/>
              </a:spcBef>
              <a:buSzTx/>
              <a:buNone/>
              <a:defRPr sz="2600">
                <a:solidFill>
                  <a:srgbClr val="000000"/>
                </a:solidFill>
                <a:latin typeface="Helvetica"/>
                <a:ea typeface="Helvetica"/>
                <a:cs typeface="Helvetica"/>
                <a:sym typeface="Helvetica"/>
              </a:defRPr>
            </a:pPr>
            <a:endParaRPr lang="en-US" sz="1800" i="1" dirty="0">
              <a:solidFill>
                <a:srgbClr val="212121"/>
              </a:solidFill>
              <a:latin typeface="Century Schoolbook" panose="020406040505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No. A23A1769, at *11 (Ga. Ct. App. Mar. 8, 2024).</a:t>
            </a:r>
            <a:endParaRPr lang="en-US" sz="1800" dirty="0">
              <a:effectLst/>
              <a:latin typeface="Times New Roman" panose="020206030504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p:txBody>
      </p:sp>
      <p:sp>
        <p:nvSpPr>
          <p:cNvPr id="3" name="Slide Number Placeholder 2">
            <a:extLst>
              <a:ext uri="{FF2B5EF4-FFF2-40B4-BE49-F238E27FC236}">
                <a16:creationId xmlns:a16="http://schemas.microsoft.com/office/drawing/2014/main" id="{18F985A7-2638-D774-3326-978F7DAECBCA}"/>
              </a:ext>
            </a:extLst>
          </p:cNvPr>
          <p:cNvSpPr>
            <a:spLocks noGrp="1"/>
          </p:cNvSpPr>
          <p:nvPr>
            <p:ph type="sldNum" sz="quarter" idx="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68735567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FECC-091D-5D91-AD45-82075ACBD28B}"/>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1D8411E0-1321-A2D0-7F5E-70AFB64893D8}"/>
              </a:ext>
            </a:extLst>
          </p:cNvPr>
          <p:cNvSpPr>
            <a:spLocks noGrp="1"/>
          </p:cNvSpPr>
          <p:nvPr>
            <p:ph type="title"/>
          </p:nvPr>
        </p:nvSpPr>
        <p:spPr>
          <a:prstGeom prst="rect">
            <a:avLst/>
          </a:prstGeom>
        </p:spPr>
        <p:txBody>
          <a:bodyPr>
            <a:normAutofit/>
          </a:bodyPr>
          <a:lstStyle>
            <a:lvl1pPr algn="l"/>
          </a:lstStyle>
          <a:p>
            <a:r>
              <a:rPr lang="en-US" dirty="0"/>
              <a:t>My Favorite Issue: Withdrawing Consent to Testing</a:t>
            </a:r>
            <a:endParaRPr dirty="0"/>
          </a:p>
        </p:txBody>
      </p:sp>
      <p:sp>
        <p:nvSpPr>
          <p:cNvPr id="196" name="Shape 196">
            <a:extLst>
              <a:ext uri="{FF2B5EF4-FFF2-40B4-BE49-F238E27FC236}">
                <a16:creationId xmlns:a16="http://schemas.microsoft.com/office/drawing/2014/main" id="{FC593532-7A4A-A7C8-0AE3-AF33034DE1BF}"/>
              </a:ext>
            </a:extLst>
          </p:cNvPr>
          <p:cNvSpPr>
            <a:spLocks noGrp="1"/>
          </p:cNvSpPr>
          <p:nvPr>
            <p:ph type="body" idx="1"/>
          </p:nvPr>
        </p:nvSpPr>
        <p:spPr>
          <a:xfrm>
            <a:off x="590452" y="2132589"/>
            <a:ext cx="10573179" cy="4101233"/>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r>
              <a:rPr lang="en-US" b="1" kern="0" dirty="0">
                <a:latin typeface="Times New Roman" panose="02020603050405020304" pitchFamily="18" charset="0"/>
                <a:ea typeface="+mn-ea"/>
                <a:cs typeface="+mn-cs"/>
                <a:sym typeface="Bodoni SvtyTwo ITC TT-Book"/>
              </a:rPr>
              <a:t>What’s the argument? </a:t>
            </a:r>
          </a:p>
          <a:p>
            <a:pPr marL="0" indent="0" defTabSz="321457">
              <a:spcBef>
                <a:spcPts val="0"/>
              </a:spcBef>
              <a:buSzTx/>
              <a:buNone/>
              <a:defRPr sz="2600">
                <a:solidFill>
                  <a:srgbClr val="000000"/>
                </a:solidFill>
                <a:latin typeface="Helvetica"/>
                <a:ea typeface="Helvetica"/>
                <a:cs typeface="Helvetica"/>
                <a:sym typeface="Helvetica"/>
              </a:defRPr>
            </a:pPr>
            <a:endParaRPr lang="en-US" b="1" kern="0" dirty="0">
              <a:latin typeface="Times New Roman" panose="02020603050405020304" pitchFamily="18" charset="0"/>
              <a:ea typeface="+mn-ea"/>
              <a:cs typeface="+mn-cs"/>
              <a:sym typeface="Bodoni SvtyTwo ITC TT-Book"/>
            </a:endParaRPr>
          </a:p>
          <a:p>
            <a:pPr marL="0" marR="0" indent="0">
              <a:lnSpc>
                <a:spcPts val="2400"/>
              </a:lnSpc>
              <a:spcBef>
                <a:spcPts val="0"/>
              </a:spcBef>
              <a:spcAft>
                <a:spcPts val="0"/>
              </a:spcAft>
              <a:buNone/>
            </a:pPr>
            <a:r>
              <a:rPr lang="en-US" i="1" dirty="0">
                <a:solidFill>
                  <a:srgbClr val="212121"/>
                </a:solidFill>
                <a:effectLst/>
                <a:latin typeface="Century Schoolbook" panose="02040604050505020304" pitchFamily="18" charset="0"/>
                <a:ea typeface="Times New Roman" panose="02020603050405020304" pitchFamily="18" charset="0"/>
              </a:rPr>
              <a:t>De la Paz</a:t>
            </a:r>
            <a:r>
              <a:rPr lang="en-US" dirty="0">
                <a:solidFill>
                  <a:srgbClr val="212121"/>
                </a:solidFill>
                <a:effectLst/>
                <a:latin typeface="Century Schoolbook" panose="02040604050505020304" pitchFamily="18" charset="0"/>
                <a:ea typeface="Times New Roman" panose="02020603050405020304" pitchFamily="18" charset="0"/>
              </a:rPr>
              <a:t>’s holding controls here. The State may not argue that consent to draw the Defendant’s blood then authorized any potential later test, any more than a warrant could authorize any potential later test. And because the Court of Appeals has held that this later test is a separate search, the State requires either a warrant or consent to conduct it. </a:t>
            </a:r>
            <a:r>
              <a:rPr lang="en-US" i="1" dirty="0">
                <a:solidFill>
                  <a:srgbClr val="212121"/>
                </a:solidFill>
                <a:effectLst/>
                <a:latin typeface="Century Schoolbook" panose="02040604050505020304" pitchFamily="18" charset="0"/>
                <a:ea typeface="Times New Roman" panose="02020603050405020304" pitchFamily="18" charset="0"/>
              </a:rPr>
              <a:t>See</a:t>
            </a:r>
            <a:r>
              <a:rPr lang="en-US" dirty="0">
                <a:solidFill>
                  <a:srgbClr val="212121"/>
                </a:solidFill>
                <a:effectLst/>
                <a:latin typeface="Century Schoolbook" panose="02040604050505020304" pitchFamily="18" charset="0"/>
                <a:ea typeface="Times New Roman" panose="02020603050405020304" pitchFamily="18" charset="0"/>
              </a:rPr>
              <a:t> </a:t>
            </a:r>
            <a:r>
              <a:rPr lang="en-US" i="1" dirty="0">
                <a:solidFill>
                  <a:srgbClr val="000000"/>
                </a:solidFill>
                <a:effectLst/>
                <a:latin typeface="Times New Roman" panose="02020603050405020304" pitchFamily="18" charset="0"/>
                <a:ea typeface="Times New Roman" panose="02020603050405020304" pitchFamily="18" charset="0"/>
              </a:rPr>
              <a:t>Williams v. State</a:t>
            </a:r>
            <a:r>
              <a:rPr lang="en-US" dirty="0">
                <a:solidFill>
                  <a:srgbClr val="000000"/>
                </a:solidFill>
                <a:effectLst/>
                <a:latin typeface="Times New Roman" panose="02020603050405020304" pitchFamily="18" charset="0"/>
                <a:ea typeface="Times New Roman" panose="02020603050405020304" pitchFamily="18" charset="0"/>
              </a:rPr>
              <a:t>, 296 Ga. 817, 819, 771 S.E.2d 373, 375 (2015) (holding that the extraction of blood is a search).</a:t>
            </a:r>
            <a:endParaRPr lang="en-US" dirty="0">
              <a:latin typeface="Times New Roman" panose="02020603050405020304" pitchFamily="18" charset="0"/>
              <a:ea typeface="Times New Roman" panose="02020603050405020304" pitchFamily="18" charset="0"/>
            </a:endParaRPr>
          </a:p>
          <a:p>
            <a:pPr marL="0" marR="0" indent="0">
              <a:lnSpc>
                <a:spcPts val="2400"/>
              </a:lnSpc>
              <a:spcBef>
                <a:spcPts val="0"/>
              </a:spcBef>
              <a:spcAft>
                <a:spcPts val="0"/>
              </a:spcAft>
              <a:buNone/>
            </a:pPr>
            <a:endParaRPr lang="en-US" kern="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2400"/>
              </a:lnSpc>
              <a:spcBef>
                <a:spcPts val="0"/>
              </a:spcBef>
              <a:spcAft>
                <a:spcPts val="0"/>
              </a:spcAft>
              <a:buNone/>
            </a:pP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Here, the defendant withdrew his consent before testing was conducted. “"[O]</a:t>
            </a:r>
            <a:r>
              <a:rPr lang="en-US" kern="0" dirty="0" err="1">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nce</a:t>
            </a: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 consent is legally obtained, it continues until it is either revoked </a:t>
            </a:r>
            <a:r>
              <a:rPr lang="en-US" b="1" u="sng"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or withdrawn</a:t>
            </a: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US" i="1"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Winslow v. State</a:t>
            </a: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 315 Ga. 133, 136 (Ga. 2022). </a:t>
            </a:r>
            <a:endParaRPr lang="en-US" b="1" kern="0" dirty="0">
              <a:latin typeface="Times New Roman" panose="02020603050405020304" pitchFamily="18" charset="0"/>
              <a:ea typeface="+mn-ea"/>
              <a:cs typeface="+mn-cs"/>
              <a:sym typeface="Bodoni SvtyTwo ITC TT-Book"/>
            </a:endParaRPr>
          </a:p>
        </p:txBody>
      </p:sp>
      <p:sp>
        <p:nvSpPr>
          <p:cNvPr id="3" name="Slide Number Placeholder 2">
            <a:extLst>
              <a:ext uri="{FF2B5EF4-FFF2-40B4-BE49-F238E27FC236}">
                <a16:creationId xmlns:a16="http://schemas.microsoft.com/office/drawing/2014/main" id="{23CDED22-AA8C-E236-9F82-2DEE30D0A2D0}"/>
              </a:ext>
            </a:extLst>
          </p:cNvPr>
          <p:cNvSpPr>
            <a:spLocks noGrp="1"/>
          </p:cNvSpPr>
          <p:nvPr>
            <p:ph type="sldNum" sz="quarter" idx="2"/>
          </p:nvPr>
        </p:nvSpPr>
        <p:spPr/>
        <p:txBody>
          <a:bodyPr/>
          <a:lstStyle/>
          <a:p>
            <a:fld id="{86CB4B4D-7CA3-9044-876B-883B54F8677D}" type="slidenum">
              <a:rPr lang="en-US" smtClean="0"/>
              <a:t>25</a:t>
            </a:fld>
            <a:endParaRPr lang="en-US"/>
          </a:p>
        </p:txBody>
      </p:sp>
    </p:spTree>
    <p:extLst>
      <p:ext uri="{BB962C8B-B14F-4D97-AF65-F5344CB8AC3E}">
        <p14:creationId xmlns:p14="http://schemas.microsoft.com/office/powerpoint/2010/main" val="242269747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56897" y="654229"/>
            <a:ext cx="10467823" cy="560346"/>
          </a:xfrm>
          <a:prstGeom prst="rect">
            <a:avLst/>
          </a:prstGeom>
        </p:spPr>
        <p:txBody>
          <a:bodyPr wrap="square" lIns="0" tIns="0" rIns="0" bIns="0" rtlCol="0" anchor="t">
            <a:spAutoFit/>
          </a:bodyPr>
          <a:lstStyle/>
          <a:p>
            <a:pPr algn="ctr">
              <a:lnSpc>
                <a:spcPts val="4788"/>
              </a:lnSpc>
              <a:spcBef>
                <a:spcPct val="0"/>
              </a:spcBef>
            </a:pPr>
            <a:r>
              <a:rPr lang="en-US" sz="3469" dirty="0">
                <a:latin typeface="+mj-lt"/>
              </a:rPr>
              <a:t>Georgia’s Current Expert/Scientific Opinion Rule</a:t>
            </a:r>
          </a:p>
        </p:txBody>
      </p:sp>
      <p:sp>
        <p:nvSpPr>
          <p:cNvPr id="4" name="TextBox 4"/>
          <p:cNvSpPr txBox="1"/>
          <p:nvPr/>
        </p:nvSpPr>
        <p:spPr>
          <a:xfrm>
            <a:off x="1320800" y="2187110"/>
            <a:ext cx="9753533" cy="425437"/>
          </a:xfrm>
          <a:prstGeom prst="rect">
            <a:avLst/>
          </a:prstGeom>
        </p:spPr>
        <p:txBody>
          <a:bodyPr wrap="square" lIns="0" tIns="0" rIns="0" bIns="0" rtlCol="0" anchor="t">
            <a:spAutoFit/>
          </a:bodyPr>
          <a:lstStyle/>
          <a:p>
            <a:pPr algn="ctr">
              <a:lnSpc>
                <a:spcPts val="3608"/>
              </a:lnSpc>
              <a:spcBef>
                <a:spcPct val="0"/>
              </a:spcBef>
            </a:pPr>
            <a:r>
              <a:rPr lang="en-US" sz="2733" b="1" u="sng" dirty="0">
                <a:latin typeface="+mj-lt"/>
                <a:ea typeface="Century Gothic Paneuropean Bold"/>
              </a:rPr>
              <a:t>§ 24-7-702. Expert testimony; qualifications as expert</a:t>
            </a:r>
          </a:p>
        </p:txBody>
      </p:sp>
      <p:sp>
        <p:nvSpPr>
          <p:cNvPr id="5" name="TextBox 5"/>
          <p:cNvSpPr txBox="1"/>
          <p:nvPr/>
        </p:nvSpPr>
        <p:spPr>
          <a:xfrm>
            <a:off x="809247" y="3226339"/>
            <a:ext cx="10776639" cy="2076787"/>
          </a:xfrm>
          <a:prstGeom prst="rect">
            <a:avLst/>
          </a:prstGeom>
        </p:spPr>
        <p:txBody>
          <a:bodyPr wrap="square" lIns="0" tIns="0" rIns="0" bIns="0" rtlCol="0" anchor="t">
            <a:spAutoFit/>
          </a:bodyPr>
          <a:lstStyle/>
          <a:p>
            <a:pPr>
              <a:lnSpc>
                <a:spcPts val="1933"/>
              </a:lnSpc>
            </a:pPr>
            <a:r>
              <a:rPr lang="en-US" sz="1666" dirty="0">
                <a:latin typeface="+mj-lt"/>
              </a:rPr>
              <a:t>(b) A witness who is qualified as an expert by knowledge, skill, experience, training, or education may testify in the form of an opinion or otherwise, if:</a:t>
            </a:r>
          </a:p>
          <a:p>
            <a:pPr>
              <a:lnSpc>
                <a:spcPts val="1933"/>
              </a:lnSpc>
            </a:pPr>
            <a:endParaRPr lang="en-US" sz="1666" dirty="0">
              <a:latin typeface="+mj-lt"/>
            </a:endParaRPr>
          </a:p>
          <a:p>
            <a:pPr marL="914446" lvl="2" indent="-304815">
              <a:lnSpc>
                <a:spcPts val="1933"/>
              </a:lnSpc>
              <a:buFont typeface="+mj-lt"/>
              <a:buAutoNum type="arabicPeriod"/>
            </a:pPr>
            <a:r>
              <a:rPr lang="en-US" sz="1666" dirty="0">
                <a:latin typeface="+mj-lt"/>
              </a:rPr>
              <a:t>The expert's scientific, technical, or other specialized knowledge will help the trier of fact to understand the evidence or to determine a fact in issue;</a:t>
            </a:r>
          </a:p>
          <a:p>
            <a:pPr marL="914446" lvl="2" indent="-304815">
              <a:lnSpc>
                <a:spcPts val="2299"/>
              </a:lnSpc>
              <a:spcBef>
                <a:spcPct val="0"/>
              </a:spcBef>
              <a:buFont typeface="+mj-lt"/>
              <a:buAutoNum type="arabicPeriod"/>
            </a:pPr>
            <a:r>
              <a:rPr lang="en-US" sz="1666" dirty="0">
                <a:latin typeface="+mj-lt"/>
              </a:rPr>
              <a:t>The testimony is based upon sufficient facts or data;</a:t>
            </a:r>
          </a:p>
          <a:p>
            <a:pPr marL="914446" lvl="2" indent="-304815">
              <a:lnSpc>
                <a:spcPts val="2299"/>
              </a:lnSpc>
              <a:spcBef>
                <a:spcPct val="0"/>
              </a:spcBef>
              <a:buFont typeface="+mj-lt"/>
              <a:buAutoNum type="arabicPeriod"/>
            </a:pPr>
            <a:r>
              <a:rPr lang="en-US" sz="1666" dirty="0">
                <a:latin typeface="+mj-lt"/>
              </a:rPr>
              <a:t>The testimony is the product of reliable principles and methods; and</a:t>
            </a:r>
          </a:p>
          <a:p>
            <a:pPr marL="914446" lvl="2" indent="-304815">
              <a:lnSpc>
                <a:spcPts val="2299"/>
              </a:lnSpc>
              <a:spcBef>
                <a:spcPct val="0"/>
              </a:spcBef>
              <a:buFont typeface="+mj-lt"/>
              <a:buAutoNum type="arabicPeriod"/>
            </a:pPr>
            <a:r>
              <a:rPr lang="en-US" sz="1666" dirty="0">
                <a:latin typeface="+mj-lt"/>
              </a:rPr>
              <a:t>The expert has reliably applied the principles and methods to the facts of the case. </a:t>
            </a:r>
          </a:p>
        </p:txBody>
      </p:sp>
      <p:pic>
        <p:nvPicPr>
          <p:cNvPr id="6" name="Picture 5" descr="A blue and white map with a white star&#10;&#10;AI-generated content may be incorrect.">
            <a:extLst>
              <a:ext uri="{FF2B5EF4-FFF2-40B4-BE49-F238E27FC236}">
                <a16:creationId xmlns:a16="http://schemas.microsoft.com/office/drawing/2014/main" id="{914CC436-818B-D9E7-68AC-1D17F18D7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8" name="Slide Number Placeholder 7">
            <a:extLst>
              <a:ext uri="{FF2B5EF4-FFF2-40B4-BE49-F238E27FC236}">
                <a16:creationId xmlns:a16="http://schemas.microsoft.com/office/drawing/2014/main" id="{0ACCAB89-6D74-A3CC-0F77-917EE1399233}"/>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584941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59CEE-B6F5-7B47-BAC6-797D1FD5882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A28BCDE-D7CE-FEA1-B245-55FD2FEF7A43}"/>
              </a:ext>
            </a:extLst>
          </p:cNvPr>
          <p:cNvSpPr txBox="1"/>
          <p:nvPr/>
        </p:nvSpPr>
        <p:spPr>
          <a:xfrm>
            <a:off x="1324844" y="2921000"/>
            <a:ext cx="10446861" cy="2054409"/>
          </a:xfrm>
          <a:prstGeom prst="rect">
            <a:avLst/>
          </a:prstGeom>
        </p:spPr>
        <p:txBody>
          <a:bodyPr wrap="square" lIns="0" tIns="0" rIns="0" bIns="0" rtlCol="0" anchor="t">
            <a:spAutoFit/>
          </a:bodyPr>
          <a:lstStyle/>
          <a:p>
            <a:pPr algn="ctr" defTabSz="304815">
              <a:spcBef>
                <a:spcPts val="667"/>
              </a:spcBef>
              <a:buClr>
                <a:srgbClr val="E7C121"/>
              </a:buClr>
              <a:buSzPct val="80000"/>
              <a:defRPr/>
            </a:pPr>
            <a:r>
              <a:rPr lang="en-US" sz="3600" b="1" dirty="0"/>
              <a:t>No. </a:t>
            </a:r>
            <a:endParaRPr lang="en-US" sz="3600" b="1" dirty="0">
              <a:ea typeface="Century Gothic Paneuropean"/>
            </a:endParaRPr>
          </a:p>
          <a:p>
            <a:pPr defTabSz="304815">
              <a:spcBef>
                <a:spcPts val="667"/>
              </a:spcBef>
              <a:buClr>
                <a:srgbClr val="E7C121"/>
              </a:buClr>
              <a:buSzPct val="80000"/>
              <a:defRPr/>
            </a:pPr>
            <a:endParaRPr lang="en-US" sz="2000" dirty="0">
              <a:ea typeface="Century Gothic Paneuropean"/>
            </a:endParaRPr>
          </a:p>
          <a:p>
            <a:pPr defTabSz="304815">
              <a:spcBef>
                <a:spcPts val="667"/>
              </a:spcBef>
              <a:buClr>
                <a:srgbClr val="E7C121"/>
              </a:buClr>
              <a:buSzPct val="80000"/>
              <a:defRPr/>
            </a:pPr>
            <a:r>
              <a:rPr lang="en-US" sz="2000" b="1" dirty="0"/>
              <a:t>For expert testimony rulings in criminal cases, look to state appeals court decisions based on fact patterns </a:t>
            </a:r>
            <a:r>
              <a:rPr lang="en-US" sz="2000" b="1" i="1" dirty="0"/>
              <a:t>on and after July 1, 2022</a:t>
            </a:r>
            <a:r>
              <a:rPr lang="en-US" sz="2000" b="1" dirty="0"/>
              <a:t>.</a:t>
            </a:r>
          </a:p>
          <a:p>
            <a:pPr defTabSz="304815">
              <a:spcBef>
                <a:spcPts val="667"/>
              </a:spcBef>
              <a:buClr>
                <a:srgbClr val="E7C121"/>
              </a:buClr>
              <a:buSzPct val="80000"/>
              <a:defRPr/>
            </a:pPr>
            <a:endParaRPr lang="en-US" sz="2000" dirty="0"/>
          </a:p>
        </p:txBody>
      </p:sp>
      <p:sp>
        <p:nvSpPr>
          <p:cNvPr id="4" name="TextBox 4">
            <a:extLst>
              <a:ext uri="{FF2B5EF4-FFF2-40B4-BE49-F238E27FC236}">
                <a16:creationId xmlns:a16="http://schemas.microsoft.com/office/drawing/2014/main" id="{F9DF7D61-7C6C-B99D-750C-62F6D78E9E68}"/>
              </a:ext>
            </a:extLst>
          </p:cNvPr>
          <p:cNvSpPr txBox="1"/>
          <p:nvPr/>
        </p:nvSpPr>
        <p:spPr>
          <a:xfrm>
            <a:off x="881540" y="926959"/>
            <a:ext cx="9278206" cy="1051570"/>
          </a:xfrm>
          <a:prstGeom prst="rect">
            <a:avLst/>
          </a:prstGeom>
        </p:spPr>
        <p:txBody>
          <a:bodyPr lIns="0" tIns="0" rIns="0" bIns="0" rtlCol="0" anchor="t">
            <a:spAutoFit/>
          </a:bodyPr>
          <a:lstStyle/>
          <a:p>
            <a:pPr algn="ctr">
              <a:lnSpc>
                <a:spcPts val="4108"/>
              </a:lnSpc>
            </a:pPr>
            <a:r>
              <a:rPr lang="en-US" sz="4067" dirty="0">
                <a:latin typeface="+mj-lt"/>
              </a:rPr>
              <a:t>Can trial judges rely upon </a:t>
            </a:r>
            <a:r>
              <a:rPr lang="en-US" sz="4067" i="1" dirty="0">
                <a:latin typeface="+mj-lt"/>
              </a:rPr>
              <a:t>Harper</a:t>
            </a:r>
            <a:r>
              <a:rPr lang="en-US" sz="4067" dirty="0">
                <a:latin typeface="+mj-lt"/>
              </a:rPr>
              <a:t> cases to decide </a:t>
            </a:r>
            <a:r>
              <a:rPr lang="en-US" sz="4067" i="1" dirty="0">
                <a:latin typeface="+mj-lt"/>
              </a:rPr>
              <a:t>Daubert</a:t>
            </a:r>
            <a:r>
              <a:rPr lang="en-US" sz="4067" dirty="0">
                <a:latin typeface="+mj-lt"/>
              </a:rPr>
              <a:t>? </a:t>
            </a:r>
          </a:p>
        </p:txBody>
      </p:sp>
      <p:sp>
        <p:nvSpPr>
          <p:cNvPr id="6" name="Rectangle 2">
            <a:extLst>
              <a:ext uri="{FF2B5EF4-FFF2-40B4-BE49-F238E27FC236}">
                <a16:creationId xmlns:a16="http://schemas.microsoft.com/office/drawing/2014/main" id="{9AADADA4-78AF-DADF-BFC8-0D8BE180EC2A}"/>
              </a:ext>
            </a:extLst>
          </p:cNvPr>
          <p:cNvSpPr>
            <a:spLocks noChangeArrowheads="1"/>
          </p:cNvSpPr>
          <p:nvPr/>
        </p:nvSpPr>
        <p:spPr bwMode="auto">
          <a:xfrm>
            <a:off x="0" y="-123110"/>
            <a:ext cx="1177170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dirty="0">
              <a:latin typeface="Arial" panose="020B0604020202020204" pitchFamily="34" charset="0"/>
            </a:endParaRPr>
          </a:p>
        </p:txBody>
      </p:sp>
      <p:pic>
        <p:nvPicPr>
          <p:cNvPr id="2" name="Picture 1" descr="A blue and white map with a white star&#10;&#10;AI-generated content may be incorrect.">
            <a:extLst>
              <a:ext uri="{FF2B5EF4-FFF2-40B4-BE49-F238E27FC236}">
                <a16:creationId xmlns:a16="http://schemas.microsoft.com/office/drawing/2014/main" id="{1B8E79AD-74BC-9ACA-A2E2-41C64E656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8" name="Slide Number Placeholder 7">
            <a:extLst>
              <a:ext uri="{FF2B5EF4-FFF2-40B4-BE49-F238E27FC236}">
                <a16:creationId xmlns:a16="http://schemas.microsoft.com/office/drawing/2014/main" id="{90E8747B-499B-C04D-E1BD-2445EEA07069}"/>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13631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81540" y="2159000"/>
            <a:ext cx="10446861" cy="4082913"/>
          </a:xfrm>
          <a:prstGeom prst="rect">
            <a:avLst/>
          </a:prstGeom>
        </p:spPr>
        <p:txBody>
          <a:bodyPr wrap="square" lIns="0" tIns="0" rIns="0" bIns="0" rtlCol="0" anchor="t">
            <a:spAutoFit/>
          </a:bodyPr>
          <a:lstStyle/>
          <a:p>
            <a:pPr defTabSz="304815">
              <a:spcBef>
                <a:spcPts val="667"/>
              </a:spcBef>
              <a:buClr>
                <a:srgbClr val="E7C121"/>
              </a:buClr>
              <a:buSzPct val="80000"/>
              <a:defRPr/>
            </a:pPr>
            <a:endParaRPr lang="en-US" sz="2000" dirty="0"/>
          </a:p>
          <a:p>
            <a:pPr defTabSz="609630" eaLnBrk="0" fontAlgn="base" hangingPunct="0">
              <a:spcBef>
                <a:spcPct val="0"/>
              </a:spcBef>
              <a:spcAft>
                <a:spcPct val="0"/>
              </a:spcAft>
            </a:pPr>
            <a:r>
              <a:rPr lang="en-US" altLang="en-US" sz="2133" dirty="0"/>
              <a:t>And we have expressly held that where a provision of our current Evidence Code is materially identical to the Federal Rules of Evidence, the new provision “reflects the federal rule's meaning, displacing any other.” </a:t>
            </a:r>
            <a:r>
              <a:rPr lang="en-US" altLang="en-US" sz="2133" i="1" dirty="0"/>
              <a:t>Almanza</a:t>
            </a:r>
            <a:r>
              <a:rPr lang="en-US" altLang="en-US" sz="2133" dirty="0"/>
              <a:t>, 304 Ga. at 558 (2), 820 S.E.2d 1. In such instances, </a:t>
            </a:r>
            <a:r>
              <a:rPr lang="en-US" altLang="en-US" sz="3200" b="1" dirty="0"/>
              <a:t>Georgia courts should not look to cases decided under the former Evidence Code because that precedent did not survive the adoption of the new Evidence Code</a:t>
            </a:r>
            <a:r>
              <a:rPr lang="en-US" altLang="en-US" sz="3200" dirty="0"/>
              <a:t>.</a:t>
            </a:r>
            <a:br>
              <a:rPr lang="en-US" altLang="en-US" sz="3200" dirty="0"/>
            </a:br>
            <a:endParaRPr lang="en-US" altLang="en-US" sz="3200" dirty="0"/>
          </a:p>
          <a:p>
            <a:pPr defTabSz="609630" eaLnBrk="0" fontAlgn="base" hangingPunct="0">
              <a:spcBef>
                <a:spcPct val="0"/>
              </a:spcBef>
              <a:spcAft>
                <a:spcPct val="0"/>
              </a:spcAft>
            </a:pPr>
            <a:r>
              <a:rPr lang="en-US" altLang="en-US" sz="2133" i="1" dirty="0"/>
              <a:t>Miller v. Golden Peanut Co., LLC</a:t>
            </a:r>
            <a:r>
              <a:rPr lang="en-US" altLang="en-US" sz="2133" dirty="0"/>
              <a:t>, 317 Ga. 22, 28, 891 S.E.2d 776, 782–83 (2023).</a:t>
            </a:r>
            <a:endParaRPr lang="en-US" sz="2000" dirty="0"/>
          </a:p>
        </p:txBody>
      </p:sp>
      <p:sp>
        <p:nvSpPr>
          <p:cNvPr id="4" name="TextBox 4"/>
          <p:cNvSpPr txBox="1"/>
          <p:nvPr/>
        </p:nvSpPr>
        <p:spPr>
          <a:xfrm>
            <a:off x="881540" y="926959"/>
            <a:ext cx="9278206" cy="1051570"/>
          </a:xfrm>
          <a:prstGeom prst="rect">
            <a:avLst/>
          </a:prstGeom>
        </p:spPr>
        <p:txBody>
          <a:bodyPr lIns="0" tIns="0" rIns="0" bIns="0" rtlCol="0" anchor="t">
            <a:spAutoFit/>
          </a:bodyPr>
          <a:lstStyle/>
          <a:p>
            <a:pPr algn="ctr">
              <a:lnSpc>
                <a:spcPts val="4108"/>
              </a:lnSpc>
            </a:pPr>
            <a:r>
              <a:rPr lang="en-US" sz="4067" b="1" dirty="0">
                <a:latin typeface="+mj-lt"/>
              </a:rPr>
              <a:t>When the precedent was decided is important. </a:t>
            </a:r>
          </a:p>
        </p:txBody>
      </p:sp>
      <p:sp>
        <p:nvSpPr>
          <p:cNvPr id="6" name="Rectangle 2">
            <a:extLst>
              <a:ext uri="{FF2B5EF4-FFF2-40B4-BE49-F238E27FC236}">
                <a16:creationId xmlns:a16="http://schemas.microsoft.com/office/drawing/2014/main" id="{C99CEE9C-E188-EDEF-3104-2F630B275A9F}"/>
              </a:ext>
            </a:extLst>
          </p:cNvPr>
          <p:cNvSpPr>
            <a:spLocks noChangeArrowheads="1"/>
          </p:cNvSpPr>
          <p:nvPr/>
        </p:nvSpPr>
        <p:spPr bwMode="auto">
          <a:xfrm>
            <a:off x="0" y="-123110"/>
            <a:ext cx="1177170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dirty="0">
              <a:latin typeface="Arial" panose="020B0604020202020204" pitchFamily="34" charset="0"/>
            </a:endParaRPr>
          </a:p>
        </p:txBody>
      </p:sp>
      <p:pic>
        <p:nvPicPr>
          <p:cNvPr id="2" name="Picture 1" descr="A blue and white map with a white star&#10;&#10;AI-generated content may be incorrect.">
            <a:extLst>
              <a:ext uri="{FF2B5EF4-FFF2-40B4-BE49-F238E27FC236}">
                <a16:creationId xmlns:a16="http://schemas.microsoft.com/office/drawing/2014/main" id="{6765CA3C-8B16-C21C-790B-1F6023FCC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8" name="Slide Number Placeholder 7">
            <a:extLst>
              <a:ext uri="{FF2B5EF4-FFF2-40B4-BE49-F238E27FC236}">
                <a16:creationId xmlns:a16="http://schemas.microsoft.com/office/drawing/2014/main" id="{DA71559C-8251-D2DF-0B8F-8503E47EA225}"/>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142864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D5B2-FAA3-E896-18F1-F5D53EA8DCF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2F93DED-D228-77B4-1E2E-A19EBEA49A04}"/>
              </a:ext>
            </a:extLst>
          </p:cNvPr>
          <p:cNvSpPr txBox="1"/>
          <p:nvPr/>
        </p:nvSpPr>
        <p:spPr>
          <a:xfrm>
            <a:off x="445681" y="570614"/>
            <a:ext cx="10446861" cy="1577355"/>
          </a:xfrm>
          <a:prstGeom prst="rect">
            <a:avLst/>
          </a:prstGeom>
        </p:spPr>
        <p:txBody>
          <a:bodyPr wrap="square" lIns="0" tIns="0" rIns="0" bIns="0" rtlCol="0" anchor="t">
            <a:spAutoFit/>
          </a:bodyPr>
          <a:lstStyle/>
          <a:p>
            <a:pPr algn="ctr">
              <a:lnSpc>
                <a:spcPts val="4108"/>
              </a:lnSpc>
            </a:pPr>
            <a:r>
              <a:rPr lang="en-US" sz="4067" dirty="0">
                <a:latin typeface="+mj-lt"/>
              </a:rPr>
              <a:t>But, does the adoption of Rule 702 actually improve the quality of evidence? </a:t>
            </a:r>
          </a:p>
        </p:txBody>
      </p:sp>
      <p:sp>
        <p:nvSpPr>
          <p:cNvPr id="6" name="Rectangle 2">
            <a:extLst>
              <a:ext uri="{FF2B5EF4-FFF2-40B4-BE49-F238E27FC236}">
                <a16:creationId xmlns:a16="http://schemas.microsoft.com/office/drawing/2014/main" id="{C2A19476-1A2E-8DFA-793A-A66D739606FE}"/>
              </a:ext>
            </a:extLst>
          </p:cNvPr>
          <p:cNvSpPr>
            <a:spLocks noChangeArrowheads="1"/>
          </p:cNvSpPr>
          <p:nvPr/>
        </p:nvSpPr>
        <p:spPr bwMode="auto">
          <a:xfrm>
            <a:off x="0" y="-123110"/>
            <a:ext cx="11771704"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dirty="0">
              <a:latin typeface="Arial" panose="020B0604020202020204" pitchFamily="34" charset="0"/>
            </a:endParaRPr>
          </a:p>
        </p:txBody>
      </p:sp>
      <p:pic>
        <p:nvPicPr>
          <p:cNvPr id="2" name="Picture 1" descr="A blue and white map with a white star&#10;&#10;AI-generated content may be incorrect.">
            <a:extLst>
              <a:ext uri="{FF2B5EF4-FFF2-40B4-BE49-F238E27FC236}">
                <a16:creationId xmlns:a16="http://schemas.microsoft.com/office/drawing/2014/main" id="{783290AD-1CD6-5989-78E5-EC736A53F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5" name="Rectangle 2">
            <a:extLst>
              <a:ext uri="{FF2B5EF4-FFF2-40B4-BE49-F238E27FC236}">
                <a16:creationId xmlns:a16="http://schemas.microsoft.com/office/drawing/2014/main" id="{625A20AE-CA4C-9C12-C143-AA13A9E3787C}"/>
              </a:ext>
            </a:extLst>
          </p:cNvPr>
          <p:cNvSpPr>
            <a:spLocks noChangeArrowheads="1"/>
          </p:cNvSpPr>
          <p:nvPr/>
        </p:nvSpPr>
        <p:spPr bwMode="auto">
          <a:xfrm>
            <a:off x="1077052" y="2307660"/>
            <a:ext cx="10694652" cy="36105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r>
              <a:rPr lang="en-US" altLang="en-US" sz="2133" dirty="0">
                <a:latin typeface="+mn-lt"/>
              </a:rPr>
              <a:t>We appear not yet to have expressly analyzed the extent to which the </a:t>
            </a:r>
            <a:r>
              <a:rPr lang="en-US" altLang="en-US" sz="2133" b="1" i="1" dirty="0">
                <a:latin typeface="+mn-lt"/>
              </a:rPr>
              <a:t>Daubert</a:t>
            </a:r>
            <a:r>
              <a:rPr lang="en-US" altLang="en-US" sz="2133" dirty="0">
                <a:latin typeface="+mn-lt"/>
              </a:rPr>
              <a:t> </a:t>
            </a:r>
            <a:r>
              <a:rPr lang="en-US" altLang="en-US" sz="2133" b="1" dirty="0">
                <a:latin typeface="+mn-lt"/>
              </a:rPr>
              <a:t>standard</a:t>
            </a:r>
            <a:r>
              <a:rPr lang="en-US" altLang="en-US" sz="2133" dirty="0">
                <a:latin typeface="+mn-lt"/>
              </a:rPr>
              <a:t> and the former </a:t>
            </a:r>
            <a:r>
              <a:rPr lang="en-US" altLang="en-US" sz="2133" b="1" i="1" dirty="0">
                <a:latin typeface="+mn-lt"/>
              </a:rPr>
              <a:t>Harper</a:t>
            </a:r>
            <a:r>
              <a:rPr lang="en-US" altLang="en-US" sz="2133" dirty="0">
                <a:latin typeface="+mn-lt"/>
              </a:rPr>
              <a:t> </a:t>
            </a:r>
            <a:r>
              <a:rPr lang="en-US" altLang="en-US" sz="2133" b="1" dirty="0">
                <a:latin typeface="+mn-lt"/>
              </a:rPr>
              <a:t>standard</a:t>
            </a:r>
            <a:r>
              <a:rPr lang="en-US" altLang="en-US" sz="2133" dirty="0">
                <a:latin typeface="+mn-lt"/>
              </a:rPr>
              <a:t> differ. But see Ronald L. Carlson &amp; Michael Scott Carlson, Carlson on Evidence 416, 441 (9th ed. 2024) (characterizing </a:t>
            </a:r>
            <a:r>
              <a:rPr lang="en-US" altLang="en-US" sz="2133" b="1" i="1" dirty="0">
                <a:latin typeface="+mn-lt"/>
              </a:rPr>
              <a:t>Harper</a:t>
            </a:r>
            <a:r>
              <a:rPr lang="en-US" altLang="en-US" sz="2133" dirty="0">
                <a:latin typeface="+mn-lt"/>
              </a:rPr>
              <a:t> </a:t>
            </a:r>
            <a:r>
              <a:rPr lang="en-US" altLang="en-US" sz="2133" b="1" dirty="0">
                <a:latin typeface="+mn-lt"/>
              </a:rPr>
              <a:t>standard</a:t>
            </a:r>
            <a:r>
              <a:rPr lang="en-US" altLang="en-US" sz="2133" dirty="0">
                <a:latin typeface="+mn-lt"/>
              </a:rPr>
              <a:t> as “more liberal” than </a:t>
            </a:r>
            <a:r>
              <a:rPr lang="en-US" altLang="en-US" sz="2133" b="1" i="1" dirty="0">
                <a:latin typeface="+mn-lt"/>
              </a:rPr>
              <a:t>Daubert</a:t>
            </a:r>
            <a:r>
              <a:rPr lang="en-US" altLang="en-US" sz="2133" dirty="0">
                <a:latin typeface="+mn-lt"/>
              </a:rPr>
              <a:t>). We make no detailed holding on that important question today, other than to clarify that they are not the same. </a:t>
            </a:r>
          </a:p>
          <a:p>
            <a:pPr defTabSz="609630"/>
            <a:endParaRPr lang="en-US" altLang="en-US" sz="2133" dirty="0">
              <a:latin typeface="+mn-lt"/>
            </a:endParaRPr>
          </a:p>
          <a:p>
            <a:pPr defTabSz="609630"/>
            <a:r>
              <a:rPr lang="en-US" altLang="en-US" sz="2133" i="1" dirty="0">
                <a:latin typeface="+mn-lt"/>
              </a:rPr>
              <a:t>Garrison v. State</a:t>
            </a:r>
            <a:r>
              <a:rPr lang="en-US" altLang="en-US" sz="2133" dirty="0">
                <a:latin typeface="+mn-lt"/>
              </a:rPr>
              <a:t>, 319 Ga. 711, 725, 905 S.E.2d 629, 642 (2024)</a:t>
            </a:r>
          </a:p>
          <a:p>
            <a:pPr defTabSz="609630"/>
            <a:endParaRPr lang="en-US" altLang="en-US" sz="2133" dirty="0">
              <a:latin typeface="+mn-lt"/>
            </a:endParaRPr>
          </a:p>
          <a:p>
            <a:pPr defTabSz="609630"/>
            <a:endParaRPr lang="en-US" altLang="en-US" sz="2133" dirty="0">
              <a:latin typeface="+mn-lt"/>
            </a:endParaRPr>
          </a:p>
          <a:p>
            <a:pPr defTabSz="609630"/>
            <a:endParaRPr lang="en-US" altLang="en-US" sz="2133" dirty="0">
              <a:latin typeface="+mn-lt"/>
            </a:endParaRPr>
          </a:p>
        </p:txBody>
      </p:sp>
      <p:sp>
        <p:nvSpPr>
          <p:cNvPr id="8" name="Slide Number Placeholder 7">
            <a:extLst>
              <a:ext uri="{FF2B5EF4-FFF2-40B4-BE49-F238E27FC236}">
                <a16:creationId xmlns:a16="http://schemas.microsoft.com/office/drawing/2014/main" id="{4F885061-46C5-EB8E-F16F-926794B742D6}"/>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89658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3E4B3-EAF9-F8BD-D7A9-440688D3E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CD247-5A5E-D13B-65E8-70F2A6606E0D}"/>
              </a:ext>
            </a:extLst>
          </p:cNvPr>
          <p:cNvSpPr>
            <a:spLocks noGrp="1"/>
          </p:cNvSpPr>
          <p:nvPr>
            <p:ph type="title"/>
          </p:nvPr>
        </p:nvSpPr>
        <p:spPr>
          <a:xfrm>
            <a:off x="1529689" y="2456178"/>
            <a:ext cx="9404723" cy="1400530"/>
          </a:xfrm>
        </p:spPr>
        <p:txBody>
          <a:bodyPr/>
          <a:lstStyle/>
          <a:p>
            <a:r>
              <a:rPr lang="en-US" cap="all" dirty="0">
                <a:solidFill>
                  <a:schemeClr val="tx1"/>
                </a:solidFill>
              </a:rPr>
              <a:t>“So, what’s the new, good stuff in DUI law?” </a:t>
            </a:r>
          </a:p>
        </p:txBody>
      </p:sp>
      <p:sp>
        <p:nvSpPr>
          <p:cNvPr id="5" name="Slide Number Placeholder 4">
            <a:extLst>
              <a:ext uri="{FF2B5EF4-FFF2-40B4-BE49-F238E27FC236}">
                <a16:creationId xmlns:a16="http://schemas.microsoft.com/office/drawing/2014/main" id="{2AF0468A-3D76-9D61-8692-B62F84459020}"/>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026760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3C72-137E-F917-EE7B-A935FA54042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09D484B-F62B-FCFA-5CC5-69A796012161}"/>
              </a:ext>
            </a:extLst>
          </p:cNvPr>
          <p:cNvSpPr txBox="1"/>
          <p:nvPr/>
        </p:nvSpPr>
        <p:spPr>
          <a:xfrm>
            <a:off x="1456897" y="939800"/>
            <a:ext cx="9278206" cy="974626"/>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a:p>
            <a:pPr algn="ctr">
              <a:lnSpc>
                <a:spcPts val="3838"/>
              </a:lnSpc>
              <a:spcBef>
                <a:spcPct val="0"/>
              </a:spcBef>
            </a:pPr>
            <a:r>
              <a:rPr lang="en-US" sz="3800" dirty="0">
                <a:latin typeface="+mj-lt"/>
              </a:rPr>
              <a:t> 317 Ga. 22, 891 S.E.2d 776 (2023)</a:t>
            </a:r>
          </a:p>
        </p:txBody>
      </p:sp>
      <p:sp>
        <p:nvSpPr>
          <p:cNvPr id="4" name="TextBox 4">
            <a:extLst>
              <a:ext uri="{FF2B5EF4-FFF2-40B4-BE49-F238E27FC236}">
                <a16:creationId xmlns:a16="http://schemas.microsoft.com/office/drawing/2014/main" id="{1149C949-428A-493F-657E-65C1CD9C5BCA}"/>
              </a:ext>
            </a:extLst>
          </p:cNvPr>
          <p:cNvSpPr txBox="1"/>
          <p:nvPr/>
        </p:nvSpPr>
        <p:spPr>
          <a:xfrm>
            <a:off x="1456897" y="3886200"/>
            <a:ext cx="10424081" cy="1410643"/>
          </a:xfrm>
          <a:prstGeom prst="rect">
            <a:avLst/>
          </a:prstGeom>
        </p:spPr>
        <p:txBody>
          <a:bodyPr wrap="square" lIns="0" tIns="0" rIns="0" bIns="0" rtlCol="0" anchor="t">
            <a:spAutoFit/>
          </a:bodyPr>
          <a:lstStyle/>
          <a:p>
            <a:pPr>
              <a:lnSpc>
                <a:spcPts val="2220"/>
              </a:lnSpc>
            </a:pPr>
            <a:r>
              <a:rPr lang="en-US" sz="2000" dirty="0">
                <a:latin typeface="+mj-lt"/>
              </a:rPr>
              <a:t>2023 decision by the Georgia Supreme Court.</a:t>
            </a:r>
          </a:p>
          <a:p>
            <a:pPr>
              <a:lnSpc>
                <a:spcPts val="2220"/>
              </a:lnSpc>
            </a:pPr>
            <a:endParaRPr lang="en-US" sz="2000" dirty="0">
              <a:latin typeface="+mj-lt"/>
            </a:endParaRPr>
          </a:p>
          <a:p>
            <a:pPr>
              <a:lnSpc>
                <a:spcPts val="2220"/>
              </a:lnSpc>
            </a:pPr>
            <a:r>
              <a:rPr lang="en-US" sz="2000" dirty="0">
                <a:latin typeface="+mj-lt"/>
              </a:rPr>
              <a:t>Analyzes ways in which an investigating police officer may be called to provide both lay and expert testimony at trial.</a:t>
            </a:r>
          </a:p>
          <a:p>
            <a:pPr>
              <a:lnSpc>
                <a:spcPts val="2220"/>
              </a:lnSpc>
            </a:pPr>
            <a:endParaRPr lang="en-US" sz="2000" dirty="0">
              <a:latin typeface="+mj-lt"/>
            </a:endParaRPr>
          </a:p>
        </p:txBody>
      </p:sp>
      <p:sp>
        <p:nvSpPr>
          <p:cNvPr id="2" name="TextBox 3">
            <a:extLst>
              <a:ext uri="{FF2B5EF4-FFF2-40B4-BE49-F238E27FC236}">
                <a16:creationId xmlns:a16="http://schemas.microsoft.com/office/drawing/2014/main" id="{68A855E9-90DE-631C-3300-D43956B9C8C0}"/>
              </a:ext>
            </a:extLst>
          </p:cNvPr>
          <p:cNvSpPr txBox="1"/>
          <p:nvPr/>
        </p:nvSpPr>
        <p:spPr>
          <a:xfrm>
            <a:off x="1456897" y="2790783"/>
            <a:ext cx="9278206" cy="525785"/>
          </a:xfrm>
          <a:prstGeom prst="rect">
            <a:avLst/>
          </a:prstGeom>
        </p:spPr>
        <p:txBody>
          <a:bodyPr lIns="0" tIns="0" rIns="0" bIns="0" rtlCol="0" anchor="t">
            <a:spAutoFit/>
          </a:bodyPr>
          <a:lstStyle/>
          <a:p>
            <a:pPr algn="ctr">
              <a:lnSpc>
                <a:spcPts val="4108"/>
              </a:lnSpc>
            </a:pPr>
            <a:r>
              <a:rPr lang="en-US" sz="4067" u="sng" dirty="0">
                <a:latin typeface="+mj-lt"/>
              </a:rPr>
              <a:t>We must know this case</a:t>
            </a:r>
            <a:r>
              <a:rPr lang="en-US" sz="4067" dirty="0">
                <a:latin typeface="+mj-lt"/>
              </a:rPr>
              <a:t>.</a:t>
            </a:r>
          </a:p>
        </p:txBody>
      </p:sp>
      <p:pic>
        <p:nvPicPr>
          <p:cNvPr id="5" name="Picture 4" descr="A blue and white map with a white star&#10;&#10;AI-generated content may be incorrect.">
            <a:extLst>
              <a:ext uri="{FF2B5EF4-FFF2-40B4-BE49-F238E27FC236}">
                <a16:creationId xmlns:a16="http://schemas.microsoft.com/office/drawing/2014/main" id="{FF34B128-B39C-B9DA-8FD4-C57DECBC8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8" name="Slide Number Placeholder 7">
            <a:extLst>
              <a:ext uri="{FF2B5EF4-FFF2-40B4-BE49-F238E27FC236}">
                <a16:creationId xmlns:a16="http://schemas.microsoft.com/office/drawing/2014/main" id="{C4AB9105-C10F-469E-2D5A-3C245E1A9401}"/>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263864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65378" y="2535111"/>
            <a:ext cx="10540822" cy="3038249"/>
            <a:chOff x="559155" y="114300"/>
            <a:chExt cx="21081644" cy="6076502"/>
          </a:xfrm>
        </p:grpSpPr>
        <p:sp>
          <p:nvSpPr>
            <p:cNvPr id="4" name="TextBox 4"/>
            <p:cNvSpPr txBox="1"/>
            <p:nvPr/>
          </p:nvSpPr>
          <p:spPr>
            <a:xfrm>
              <a:off x="559155" y="114300"/>
              <a:ext cx="21081644" cy="641202"/>
            </a:xfrm>
            <a:prstGeom prst="rect">
              <a:avLst/>
            </a:prstGeom>
          </p:spPr>
          <p:txBody>
            <a:bodyPr wrap="square" lIns="0" tIns="0" rIns="0" bIns="0" rtlCol="0" anchor="t">
              <a:spAutoFit/>
            </a:bodyPr>
            <a:lstStyle/>
            <a:p>
              <a:pPr>
                <a:lnSpc>
                  <a:spcPts val="2547"/>
                </a:lnSpc>
              </a:pPr>
              <a:r>
                <a:rPr lang="en-US" sz="2799" b="1" u="sng" dirty="0">
                  <a:latin typeface="+mj-lt"/>
                </a:rPr>
                <a:t>Investigating officer’s testimony:</a:t>
              </a:r>
            </a:p>
          </p:txBody>
        </p:sp>
        <p:sp>
          <p:nvSpPr>
            <p:cNvPr id="5" name="TextBox 5"/>
            <p:cNvSpPr txBox="1"/>
            <p:nvPr/>
          </p:nvSpPr>
          <p:spPr>
            <a:xfrm>
              <a:off x="4441675" y="1343319"/>
              <a:ext cx="12757454" cy="4847483"/>
            </a:xfrm>
            <a:prstGeom prst="rect">
              <a:avLst/>
            </a:prstGeom>
          </p:spPr>
          <p:txBody>
            <a:bodyPr lIns="0" tIns="0" rIns="0" bIns="0" rtlCol="0" anchor="t">
              <a:spAutoFit/>
            </a:bodyPr>
            <a:lstStyle/>
            <a:p>
              <a:pPr>
                <a:lnSpc>
                  <a:spcPts val="2062"/>
                </a:lnSpc>
              </a:pPr>
              <a:r>
                <a:rPr lang="en-US" sz="2265" i="1" dirty="0">
                  <a:latin typeface="+mj-lt"/>
                </a:rPr>
                <a:t>For unknown reasons, [decedent] did not recognize the tractor-trailer being driven by [truck driver] entering the roadway from a private...field drive. It is the opinion of this investigating officer that [decedent] was distracted by something and failed to slow her vehicle down to allow the trailer to clear her travel lane [before the collision].</a:t>
              </a:r>
            </a:p>
            <a:p>
              <a:pPr>
                <a:lnSpc>
                  <a:spcPts val="2062"/>
                </a:lnSpc>
              </a:pPr>
              <a:endParaRPr lang="en-US" sz="2265" dirty="0">
                <a:latin typeface="+mj-lt"/>
              </a:endParaRPr>
            </a:p>
          </p:txBody>
        </p:sp>
      </p:grpSp>
      <p:sp>
        <p:nvSpPr>
          <p:cNvPr id="6" name="TextBox 6"/>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4950A9AD-5638-0F4B-D97F-44E93BA09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9" name="Slide Number Placeholder 8">
            <a:extLst>
              <a:ext uri="{FF2B5EF4-FFF2-40B4-BE49-F238E27FC236}">
                <a16:creationId xmlns:a16="http://schemas.microsoft.com/office/drawing/2014/main" id="{1788BFBF-AF75-8190-DD94-0A861CBE92B2}"/>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28424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5378" y="2458720"/>
            <a:ext cx="10540821" cy="2026196"/>
          </a:xfrm>
          <a:prstGeom prst="rect">
            <a:avLst/>
          </a:prstGeom>
        </p:spPr>
        <p:txBody>
          <a:bodyPr wrap="square" lIns="0" tIns="0" rIns="0" bIns="0" rtlCol="0" anchor="t">
            <a:spAutoFit/>
          </a:bodyPr>
          <a:lstStyle/>
          <a:p>
            <a:pPr defTabSz="304815">
              <a:spcBef>
                <a:spcPts val="667"/>
              </a:spcBef>
              <a:buClr>
                <a:srgbClr val="E7C121"/>
              </a:buClr>
              <a:buSzPct val="80000"/>
              <a:defRPr/>
            </a:pPr>
            <a:r>
              <a:rPr lang="en-US" sz="2000" i="1" dirty="0"/>
              <a:t>Trial court denied the plaintiff’s motion to exclude relying on a line of cases which concluded that investigating officers were presumptively qualified as experts</a:t>
            </a:r>
            <a:r>
              <a:rPr lang="en-US" sz="2000" dirty="0"/>
              <a:t>. See e.g., </a:t>
            </a:r>
            <a:r>
              <a:rPr lang="en-US" sz="2000" i="1" dirty="0"/>
              <a:t>Fortner v. Town of Register</a:t>
            </a:r>
            <a:r>
              <a:rPr lang="en-US" sz="2000" dirty="0"/>
              <a:t>, 289 Ga. App. 543, 545 (1), 657 S.E.2d 620 (2008).</a:t>
            </a:r>
          </a:p>
          <a:p>
            <a:pPr defTabSz="304815">
              <a:spcBef>
                <a:spcPts val="667"/>
              </a:spcBef>
              <a:buClr>
                <a:srgbClr val="E7C121"/>
              </a:buClr>
              <a:buSzPct val="80000"/>
              <a:defRPr/>
            </a:pPr>
            <a:endParaRPr lang="en-US" sz="2000" dirty="0">
              <a:ea typeface="Century Gothic Paneuropean"/>
            </a:endParaRPr>
          </a:p>
          <a:p>
            <a:pPr defTabSz="304815">
              <a:spcBef>
                <a:spcPts val="667"/>
              </a:spcBef>
              <a:buClr>
                <a:srgbClr val="E7C121"/>
              </a:buClr>
              <a:buSzPct val="80000"/>
              <a:defRPr/>
            </a:pPr>
            <a:r>
              <a:rPr lang="en-US" sz="2000" dirty="0">
                <a:ea typeface="Century Gothic Paneuropean"/>
              </a:rPr>
              <a:t>Trial court: officer did not need to meet the additional evidentiary burdens as set forth in O.C.G.A. §24-7-702 and </a:t>
            </a:r>
            <a:r>
              <a:rPr lang="en-US" sz="2000" i="1" dirty="0">
                <a:ea typeface="Century Gothic Paneuropean"/>
              </a:rPr>
              <a:t>Daubert</a:t>
            </a:r>
            <a:r>
              <a:rPr lang="en-US" sz="2000" dirty="0">
                <a:ea typeface="Century Gothic Paneuropean"/>
              </a:rPr>
              <a:t>.</a:t>
            </a: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9C9DC7BD-0C80-0A00-8A66-76F41D3C9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FE54A83B-0C94-25E5-FD10-E2A29AD4BAEE}"/>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633694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59769" y="3958747"/>
            <a:ext cx="10820400" cy="1231106"/>
          </a:xfrm>
          <a:prstGeom prst="rect">
            <a:avLst/>
          </a:prstGeom>
        </p:spPr>
        <p:txBody>
          <a:bodyPr lIns="0" tIns="0" rIns="0" bIns="0" rtlCol="0" anchor="t">
            <a:spAutoFit/>
          </a:bodyPr>
          <a:lstStyle/>
          <a:p>
            <a:pPr defTabSz="304815">
              <a:spcBef>
                <a:spcPts val="667"/>
              </a:spcBef>
              <a:buClr>
                <a:srgbClr val="E7C121"/>
              </a:buClr>
              <a:buSzPct val="80000"/>
              <a:defRPr/>
            </a:pPr>
            <a:r>
              <a:rPr lang="en-US" sz="2000" dirty="0">
                <a:latin typeface="+mj-lt"/>
              </a:rPr>
              <a:t>Court of Appeals affirmed the trial court’s order refusing to exclude the testimony of the investigating officer:</a:t>
            </a:r>
            <a:r>
              <a:rPr lang="en-US" sz="2000" i="1" dirty="0">
                <a:latin typeface="+mj-lt"/>
              </a:rPr>
              <a:t>“[I]t has long been recognized that a police officer with investigative training and experience on automobile collisions is an expert, although of course the credibility and weight to be given his testimony is for the jury.”</a:t>
            </a: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23AAC6BD-DEDD-556E-F9B3-DB279FE55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5" name="TextBox 3">
            <a:extLst>
              <a:ext uri="{FF2B5EF4-FFF2-40B4-BE49-F238E27FC236}">
                <a16:creationId xmlns:a16="http://schemas.microsoft.com/office/drawing/2014/main" id="{1A159807-FC00-44B6-1332-44D9BF8C7B0A}"/>
              </a:ext>
            </a:extLst>
          </p:cNvPr>
          <p:cNvSpPr txBox="1"/>
          <p:nvPr/>
        </p:nvSpPr>
        <p:spPr>
          <a:xfrm>
            <a:off x="459769" y="2197894"/>
            <a:ext cx="10820400" cy="984885"/>
          </a:xfrm>
          <a:prstGeom prst="rect">
            <a:avLst/>
          </a:prstGeom>
        </p:spPr>
        <p:txBody>
          <a:bodyPr lIns="0" tIns="0" rIns="0" bIns="0" rtlCol="0" anchor="t">
            <a:spAutoFit/>
          </a:bodyPr>
          <a:lstStyle/>
          <a:p>
            <a:pPr algn="ctr" defTabSz="304815">
              <a:spcBef>
                <a:spcPts val="667"/>
              </a:spcBef>
              <a:buClr>
                <a:srgbClr val="E7C121"/>
              </a:buClr>
              <a:buSzPct val="80000"/>
              <a:defRPr/>
            </a:pPr>
            <a:r>
              <a:rPr lang="en-US" sz="3200" dirty="0">
                <a:latin typeface="+mj-lt"/>
              </a:rPr>
              <a:t>Despite </a:t>
            </a:r>
            <a:r>
              <a:rPr lang="en-US" sz="3200" i="1" dirty="0">
                <a:latin typeface="+mj-lt"/>
              </a:rPr>
              <a:t>Daubert</a:t>
            </a:r>
            <a:r>
              <a:rPr lang="en-US" sz="3200" dirty="0">
                <a:latin typeface="+mj-lt"/>
              </a:rPr>
              <a:t>, the Court of Appeals applied the “investigating officer exception”</a:t>
            </a:r>
            <a:endParaRPr lang="en-US" sz="3200" i="1" dirty="0">
              <a:latin typeface="+mj-lt"/>
            </a:endParaRPr>
          </a:p>
        </p:txBody>
      </p:sp>
      <p:sp>
        <p:nvSpPr>
          <p:cNvPr id="8" name="Slide Number Placeholder 7">
            <a:extLst>
              <a:ext uri="{FF2B5EF4-FFF2-40B4-BE49-F238E27FC236}">
                <a16:creationId xmlns:a16="http://schemas.microsoft.com/office/drawing/2014/main" id="{FAD7F315-4EAC-FDA0-6FC1-5BEC17EB4933}"/>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64020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17600" y="2458720"/>
            <a:ext cx="10509090" cy="3129062"/>
          </a:xfrm>
          <a:prstGeom prst="rect">
            <a:avLst/>
          </a:prstGeom>
        </p:spPr>
        <p:txBody>
          <a:bodyPr wrap="square" lIns="0" tIns="0" rIns="0" bIns="0" rtlCol="0" anchor="t">
            <a:spAutoFit/>
          </a:bodyPr>
          <a:lstStyle/>
          <a:p>
            <a:pPr defTabSz="304815">
              <a:spcBef>
                <a:spcPts val="667"/>
              </a:spcBef>
              <a:buClr>
                <a:srgbClr val="E7C121"/>
              </a:buClr>
              <a:buSzPct val="80000"/>
              <a:defRPr/>
            </a:pPr>
            <a:r>
              <a:rPr lang="en-US" sz="2000" b="1" u="sng" dirty="0">
                <a:latin typeface="+mj-lt"/>
              </a:rPr>
              <a:t>Questions Posed by Georgia Supreme Court:</a:t>
            </a:r>
          </a:p>
          <a:p>
            <a:pPr>
              <a:lnSpc>
                <a:spcPts val="2220"/>
              </a:lnSpc>
              <a:spcBef>
                <a:spcPct val="0"/>
              </a:spcBef>
            </a:pPr>
            <a:endParaRPr lang="en-US" sz="1933" dirty="0">
              <a:latin typeface="+mj-lt"/>
            </a:endParaRPr>
          </a:p>
          <a:p>
            <a:pPr lvl="1">
              <a:lnSpc>
                <a:spcPts val="2220"/>
              </a:lnSpc>
              <a:spcBef>
                <a:spcPct val="0"/>
              </a:spcBef>
            </a:pPr>
            <a:r>
              <a:rPr lang="en-US" sz="1933" dirty="0">
                <a:latin typeface="+mj-lt"/>
                <a:ea typeface="Century Gothic Paneuropean"/>
              </a:rPr>
              <a:t> (a) Under what circumstances must a law enforcement officer  who conducts an investigation in a civil case be qualified as an  expert under O.C.G.A. §24-7-702 if the officer’s testimony offers  both lay and expert opinions?</a:t>
            </a:r>
          </a:p>
          <a:p>
            <a:pPr lvl="1">
              <a:lnSpc>
                <a:spcPts val="2220"/>
              </a:lnSpc>
              <a:spcBef>
                <a:spcPct val="0"/>
              </a:spcBef>
            </a:pPr>
            <a:endParaRPr lang="en-US" sz="1933" dirty="0">
              <a:latin typeface="+mj-lt"/>
              <a:ea typeface="Century Gothic Paneuropean"/>
            </a:endParaRPr>
          </a:p>
          <a:p>
            <a:pPr lvl="1">
              <a:lnSpc>
                <a:spcPts val="2220"/>
              </a:lnSpc>
              <a:spcBef>
                <a:spcPct val="0"/>
              </a:spcBef>
            </a:pPr>
            <a:r>
              <a:rPr lang="en-US" sz="1933" dirty="0">
                <a:latin typeface="+mj-lt"/>
              </a:rPr>
              <a:t> (b) How do you determine what part of the testimony is lay  testimony which is governed by Rule 701 and what part is  expert testimony which is governed by Rule 702?</a:t>
            </a:r>
          </a:p>
          <a:p>
            <a:pPr>
              <a:lnSpc>
                <a:spcPts val="2220"/>
              </a:lnSpc>
              <a:spcBef>
                <a:spcPct val="0"/>
              </a:spcBef>
            </a:pPr>
            <a:endParaRPr lang="en-US" sz="2000" dirty="0">
              <a:latin typeface="+mj-lt"/>
            </a:endParaRPr>
          </a:p>
          <a:p>
            <a:pPr>
              <a:lnSpc>
                <a:spcPts val="2220"/>
              </a:lnSpc>
              <a:spcBef>
                <a:spcPct val="0"/>
              </a:spcBef>
            </a:pPr>
            <a:endParaRPr lang="en-US" sz="2000" dirty="0">
              <a:latin typeface="+mj-lt"/>
            </a:endParaRP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0EB31B59-784E-6024-652D-509F89FB9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D9ED0950-A637-0261-0C65-76F9B02A0605}"/>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106036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A56B94E-B8E2-AA83-2D57-9D7352BE495F}"/>
              </a:ext>
            </a:extLst>
          </p:cNvPr>
          <p:cNvSpPr>
            <a:spLocks noChangeArrowheads="1"/>
          </p:cNvSpPr>
          <p:nvPr/>
        </p:nvSpPr>
        <p:spPr bwMode="auto">
          <a:xfrm>
            <a:off x="622554" y="3429000"/>
            <a:ext cx="10946891"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othing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the language of Rule 702 supports the trial court's conclusion that an investigating officer's testimony is somehow exempted from the statute's admissibility standard or comports with White's argument that the investigating officer rule is somehow a streamlined version of </a:t>
            </a:r>
            <a:r>
              <a:rPr kumimoji="0" lang="en-US" altLang="en-US" sz="2000" b="0" i="1" u="none" strike="noStrike" cap="none" normalizeH="0" baseline="0" dirty="0">
                <a:ln>
                  <a:noFill/>
                </a:ln>
                <a:solidFill>
                  <a:srgbClr val="3D3D3D"/>
                </a:solidFill>
                <a:effectLst/>
                <a:latin typeface="Times New Roman" panose="02020603050405020304" pitchFamily="18" charset="0"/>
                <a:cs typeface="Times New Roman" panose="02020603050405020304" pitchFamily="18" charset="0"/>
              </a:rPr>
              <a:t>Daubert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 clear standards. Accordingly, we conclude that when an investigating officer is called to provide an expert opinion, the trial court must perform the same gatekeeping function under Rule 702 that it is required to do with all expert witnesses.”</a:t>
            </a:r>
            <a:b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b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strike="noStrike" cap="none" normalizeH="0" baseline="0" dirty="0">
                <a:ln>
                  <a:noFill/>
                </a:ln>
                <a:solidFill>
                  <a:srgbClr val="3D3D3D"/>
                </a:solidFill>
                <a:effectLst/>
                <a:latin typeface="Times New Roman" panose="02020603050405020304" pitchFamily="18" charset="0"/>
                <a:cs typeface="Times New Roman" panose="02020603050405020304" pitchFamily="18" charset="0"/>
              </a:rPr>
              <a:t>Miller v. Golden Peanut Co., LLC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317 Ga. 22, 29–30, 891 S.E.2d 776, 783 (2023)</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4"/>
          <p:cNvSpPr txBox="1"/>
          <p:nvPr/>
        </p:nvSpPr>
        <p:spPr>
          <a:xfrm>
            <a:off x="1456896" y="2512786"/>
            <a:ext cx="9278206" cy="487313"/>
          </a:xfrm>
          <a:prstGeom prst="rect">
            <a:avLst/>
          </a:prstGeom>
        </p:spPr>
        <p:txBody>
          <a:bodyPr lIns="0" tIns="0" rIns="0" bIns="0" rtlCol="0" anchor="t">
            <a:spAutoFit/>
          </a:bodyPr>
          <a:lstStyle/>
          <a:p>
            <a:pPr algn="ctr">
              <a:lnSpc>
                <a:spcPts val="3838"/>
              </a:lnSpc>
              <a:spcBef>
                <a:spcPct val="0"/>
              </a:spcBef>
            </a:pPr>
            <a:r>
              <a:rPr lang="en-US" sz="3800" dirty="0">
                <a:latin typeface="+mj-lt"/>
              </a:rPr>
              <a:t>Georgia Supreme Court:</a:t>
            </a:r>
          </a:p>
        </p:txBody>
      </p:sp>
      <p:sp>
        <p:nvSpPr>
          <p:cNvPr id="6" name="Title 5">
            <a:extLst>
              <a:ext uri="{FF2B5EF4-FFF2-40B4-BE49-F238E27FC236}">
                <a16:creationId xmlns:a16="http://schemas.microsoft.com/office/drawing/2014/main" id="{992BFFD9-79C1-5933-06C8-5C38E2BC63CA}"/>
              </a:ext>
            </a:extLst>
          </p:cNvPr>
          <p:cNvSpPr>
            <a:spLocks noGrp="1"/>
          </p:cNvSpPr>
          <p:nvPr>
            <p:ph type="title"/>
          </p:nvPr>
        </p:nvSpPr>
        <p:spPr>
          <a:xfrm>
            <a:off x="646111" y="452718"/>
            <a:ext cx="10174289" cy="1400530"/>
          </a:xfrm>
        </p:spPr>
        <p:txBody>
          <a:bodyPr/>
          <a:lstStyle/>
          <a:p>
            <a:r>
              <a:rPr lang="en-US" sz="4400" i="1" dirty="0">
                <a:latin typeface="+mj-lt"/>
              </a:rPr>
              <a:t>Miller v. Golden Peanut Company, LLC</a:t>
            </a:r>
            <a:br>
              <a:rPr lang="en-US" sz="4400" i="1" dirty="0">
                <a:latin typeface="+mj-lt"/>
              </a:rPr>
            </a:br>
            <a:endParaRPr lang="en-US" dirty="0"/>
          </a:p>
        </p:txBody>
      </p:sp>
      <p:sp>
        <p:nvSpPr>
          <p:cNvPr id="9" name="Slide Number Placeholder 8">
            <a:extLst>
              <a:ext uri="{FF2B5EF4-FFF2-40B4-BE49-F238E27FC236}">
                <a16:creationId xmlns:a16="http://schemas.microsoft.com/office/drawing/2014/main" id="{400A8789-9A1A-4D41-9FD7-EFD1875F1DAF}"/>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413581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5378" y="2413000"/>
            <a:ext cx="10871200" cy="2641749"/>
          </a:xfrm>
          <a:prstGeom prst="rect">
            <a:avLst/>
          </a:prstGeom>
        </p:spPr>
        <p:txBody>
          <a:bodyPr lIns="0" tIns="0" rIns="0" bIns="0" rtlCol="0" anchor="t">
            <a:spAutoFit/>
          </a:bodyPr>
          <a:lstStyle/>
          <a:p>
            <a:pPr defTabSz="304815">
              <a:spcBef>
                <a:spcPts val="667"/>
              </a:spcBef>
              <a:buClr>
                <a:srgbClr val="E7C121"/>
              </a:buClr>
              <a:buSzPct val="80000"/>
              <a:defRPr/>
            </a:pPr>
            <a:r>
              <a:rPr lang="en-US" sz="2000" dirty="0">
                <a:latin typeface="+mj-lt"/>
              </a:rPr>
              <a:t>The Supreme Court noted that all parties agreed that the investigating officer’s background, education and experience qualified him to speak as an expert on the topic of accident reconstruction.</a:t>
            </a:r>
          </a:p>
          <a:p>
            <a:pPr marL="228611" indent="-228611" defTabSz="304815">
              <a:spcBef>
                <a:spcPts val="667"/>
              </a:spcBef>
              <a:buClr>
                <a:srgbClr val="E7C121"/>
              </a:buClr>
              <a:buSzPct val="80000"/>
              <a:buFont typeface="Wingdings 3" charset="2"/>
              <a:buChar char=""/>
              <a:defRPr/>
            </a:pPr>
            <a:endParaRPr lang="en-US" sz="2000" dirty="0">
              <a:latin typeface="+mj-lt"/>
            </a:endParaRPr>
          </a:p>
          <a:p>
            <a:pPr defTabSz="304815">
              <a:spcBef>
                <a:spcPts val="667"/>
              </a:spcBef>
              <a:buClr>
                <a:srgbClr val="E7C121"/>
              </a:buClr>
              <a:buSzPct val="80000"/>
              <a:defRPr/>
            </a:pPr>
            <a:r>
              <a:rPr lang="en-US" sz="2000" dirty="0">
                <a:latin typeface="+mj-lt"/>
              </a:rPr>
              <a:t>However, the Supreme Court ruled that the trial court failed to exercise its gatekeeping duties under Daubert because the trial court failed to assess the remaining two prongs of Daubert: the </a:t>
            </a:r>
            <a:r>
              <a:rPr lang="en-US" sz="2000" b="1" dirty="0">
                <a:latin typeface="+mj-lt"/>
              </a:rPr>
              <a:t>reliability</a:t>
            </a:r>
            <a:r>
              <a:rPr lang="en-US" sz="2000" dirty="0">
                <a:latin typeface="+mj-lt"/>
              </a:rPr>
              <a:t> of the expert’s methodology and whether the testimony would be </a:t>
            </a:r>
            <a:r>
              <a:rPr lang="en-US" sz="2000" b="1" dirty="0">
                <a:latin typeface="+mj-lt"/>
              </a:rPr>
              <a:t>helpful</a:t>
            </a:r>
            <a:r>
              <a:rPr lang="en-US" sz="2000" dirty="0">
                <a:latin typeface="+mj-lt"/>
              </a:rPr>
              <a:t> to a juror.</a:t>
            </a: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7A047CB0-CA71-224F-AFC3-F67EF6216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3A61F2C1-AD77-BA8C-CF7A-AB27D529B680}"/>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14587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5378" y="2463801"/>
            <a:ext cx="10820400" cy="1541256"/>
          </a:xfrm>
          <a:prstGeom prst="rect">
            <a:avLst/>
          </a:prstGeom>
        </p:spPr>
        <p:txBody>
          <a:bodyPr lIns="0" tIns="0" rIns="0" bIns="0" rtlCol="0" anchor="t">
            <a:spAutoFit/>
          </a:bodyPr>
          <a:lstStyle/>
          <a:p>
            <a:pPr defTabSz="304815">
              <a:spcBef>
                <a:spcPts val="667"/>
              </a:spcBef>
              <a:buClr>
                <a:srgbClr val="E7C121"/>
              </a:buClr>
              <a:buSzPct val="80000"/>
              <a:defRPr/>
            </a:pPr>
            <a:r>
              <a:rPr lang="en-US" sz="2000" dirty="0">
                <a:latin typeface="+mj-lt"/>
              </a:rPr>
              <a:t>“While invariably there is some overlap in the basic [</a:t>
            </a:r>
            <a:r>
              <a:rPr lang="en-US" sz="2000" i="1" dirty="0">
                <a:latin typeface="+mj-lt"/>
              </a:rPr>
              <a:t>Daubert</a:t>
            </a:r>
            <a:r>
              <a:rPr lang="en-US" sz="2000" dirty="0">
                <a:latin typeface="+mj-lt"/>
              </a:rPr>
              <a:t>] requirements—qualification, reliability, and helpfulness—they remain distinct concepts and the courts must take care not to conflate them,”</a:t>
            </a:r>
          </a:p>
          <a:p>
            <a:pPr>
              <a:lnSpc>
                <a:spcPts val="2480"/>
              </a:lnSpc>
            </a:pPr>
            <a:endParaRPr lang="en-US" sz="2000" dirty="0">
              <a:latin typeface="+mj-lt"/>
            </a:endParaRPr>
          </a:p>
          <a:p>
            <a:pPr>
              <a:lnSpc>
                <a:spcPts val="2480"/>
              </a:lnSpc>
            </a:pPr>
            <a:r>
              <a:rPr lang="en-US" sz="2000" dirty="0">
                <a:latin typeface="+mj-lt"/>
              </a:rPr>
              <a:t>Citing </a:t>
            </a:r>
            <a:r>
              <a:rPr lang="en-US" sz="2000" i="1" dirty="0">
                <a:latin typeface="+mj-lt"/>
              </a:rPr>
              <a:t>United States v. Frazier</a:t>
            </a:r>
            <a:r>
              <a:rPr lang="en-US" sz="2000" dirty="0">
                <a:latin typeface="+mj-lt"/>
              </a:rPr>
              <a:t>, 387 F.3d 1244, 1260 (III)(A) (11th Cir. 2004).</a:t>
            </a: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6AE07492-4C04-DC71-7860-58F9FEECD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592402C5-5CB1-445E-D7D1-D65366AA4479}"/>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4187492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5378" y="2413000"/>
            <a:ext cx="10820400" cy="1718419"/>
          </a:xfrm>
          <a:prstGeom prst="rect">
            <a:avLst/>
          </a:prstGeom>
        </p:spPr>
        <p:txBody>
          <a:bodyPr lIns="0" tIns="0" rIns="0" bIns="0" rtlCol="0" anchor="t">
            <a:spAutoFit/>
          </a:bodyPr>
          <a:lstStyle/>
          <a:p>
            <a:pPr defTabSz="304815">
              <a:spcBef>
                <a:spcPts val="667"/>
              </a:spcBef>
              <a:buClr>
                <a:srgbClr val="E7C121"/>
              </a:buClr>
              <a:buSzPct val="80000"/>
              <a:defRPr/>
            </a:pPr>
            <a:r>
              <a:rPr lang="en-US" sz="2000" dirty="0"/>
              <a:t>The “reliability” prong requires a case specific inquiry because there are many different kinds of experts and many different kinds of expertise.</a:t>
            </a:r>
          </a:p>
          <a:p>
            <a:pPr marL="228611" indent="-228611" defTabSz="304815">
              <a:spcBef>
                <a:spcPts val="667"/>
              </a:spcBef>
              <a:buClr>
                <a:srgbClr val="E7C121"/>
              </a:buClr>
              <a:buSzPct val="80000"/>
              <a:buFont typeface="Wingdings 3" charset="2"/>
              <a:buChar char=""/>
              <a:defRPr/>
            </a:pPr>
            <a:endParaRPr lang="en-US" sz="2000" dirty="0"/>
          </a:p>
          <a:p>
            <a:pPr defTabSz="304815">
              <a:spcBef>
                <a:spcPts val="667"/>
              </a:spcBef>
              <a:buClr>
                <a:srgbClr val="E7C121"/>
              </a:buClr>
              <a:buSzPct val="80000"/>
              <a:defRPr/>
            </a:pPr>
            <a:r>
              <a:rPr lang="en-US" sz="2000" dirty="0"/>
              <a:t>The test of reliability is a flexible one, the specific factors [listed in Daubert] are neither necessarily nor exclusively to be applied to all experts in every case.</a:t>
            </a: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4A57FB5A-35B5-EDDD-97A2-6B1CE3F39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310C9708-F4FB-F974-5C7E-CF96AB1B42F5}"/>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90909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5378" y="2362200"/>
            <a:ext cx="10857669" cy="3129062"/>
          </a:xfrm>
          <a:prstGeom prst="rect">
            <a:avLst/>
          </a:prstGeom>
        </p:spPr>
        <p:txBody>
          <a:bodyPr lIns="0" tIns="0" rIns="0" bIns="0" rtlCol="0" anchor="t">
            <a:spAutoFit/>
          </a:bodyPr>
          <a:lstStyle/>
          <a:p>
            <a:pPr defTabSz="304815">
              <a:spcBef>
                <a:spcPts val="667"/>
              </a:spcBef>
              <a:buClr>
                <a:srgbClr val="E7C121"/>
              </a:buClr>
              <a:buSzPct val="80000"/>
              <a:defRPr/>
            </a:pPr>
            <a:r>
              <a:rPr lang="en-US" sz="2000" dirty="0">
                <a:latin typeface="+mj-lt"/>
              </a:rPr>
              <a:t>The “helpfulness” prong of a Daubert analysis means that the proposed testimony must “logically advance” a “material aspect” of the case. [citations omitted]</a:t>
            </a:r>
          </a:p>
          <a:p>
            <a:pPr marL="228611" indent="-228611" defTabSz="304815">
              <a:spcBef>
                <a:spcPts val="667"/>
              </a:spcBef>
              <a:buClr>
                <a:srgbClr val="E7C121"/>
              </a:buClr>
              <a:buSzPct val="80000"/>
              <a:buFont typeface="Wingdings 3" charset="2"/>
              <a:buChar char=""/>
              <a:defRPr/>
            </a:pPr>
            <a:endParaRPr lang="en-US" sz="2000" dirty="0">
              <a:latin typeface="+mj-lt"/>
            </a:endParaRPr>
          </a:p>
          <a:p>
            <a:pPr defTabSz="304815">
              <a:spcBef>
                <a:spcPts val="667"/>
              </a:spcBef>
              <a:buClr>
                <a:srgbClr val="E7C121"/>
              </a:buClr>
              <a:buSzPct val="80000"/>
              <a:defRPr/>
            </a:pPr>
            <a:r>
              <a:rPr lang="en-US" sz="2000" dirty="0">
                <a:latin typeface="+mj-lt"/>
              </a:rPr>
              <a:t>To be ‘helpful’ the testimony must “fit” an issue that the jury is charged with deciding. [citations omitted]</a:t>
            </a:r>
          </a:p>
          <a:p>
            <a:pPr marL="228611" indent="-228611" defTabSz="304815">
              <a:spcBef>
                <a:spcPts val="667"/>
              </a:spcBef>
              <a:buClr>
                <a:srgbClr val="E7C121"/>
              </a:buClr>
              <a:buSzPct val="80000"/>
              <a:buFont typeface="Wingdings 3" charset="2"/>
              <a:buChar char=""/>
              <a:defRPr/>
            </a:pPr>
            <a:endParaRPr lang="en-US" sz="2000" dirty="0">
              <a:latin typeface="+mj-lt"/>
            </a:endParaRPr>
          </a:p>
          <a:p>
            <a:pPr defTabSz="304815">
              <a:spcBef>
                <a:spcPts val="667"/>
              </a:spcBef>
              <a:buClr>
                <a:srgbClr val="E7C121"/>
              </a:buClr>
              <a:buSzPct val="80000"/>
              <a:defRPr/>
            </a:pPr>
            <a:r>
              <a:rPr lang="en-US" sz="2000" dirty="0">
                <a:latin typeface="+mj-lt"/>
              </a:rPr>
              <a:t>Expert testimony generally helps the trier of fact when it concerns matters that are beyond the understanding of the average lay person and “has a justified scientific relationship to the pertinent facts” [citations omitted]</a:t>
            </a:r>
          </a:p>
        </p:txBody>
      </p:sp>
      <p:sp>
        <p:nvSpPr>
          <p:cNvPr id="4" name="TextBox 4"/>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Miller v. Golden Peanut Company, LLC</a:t>
            </a:r>
          </a:p>
        </p:txBody>
      </p:sp>
      <p:pic>
        <p:nvPicPr>
          <p:cNvPr id="2" name="Picture 1" descr="A blue and white map with a white star&#10;&#10;AI-generated content may be incorrect.">
            <a:extLst>
              <a:ext uri="{FF2B5EF4-FFF2-40B4-BE49-F238E27FC236}">
                <a16:creationId xmlns:a16="http://schemas.microsoft.com/office/drawing/2014/main" id="{52AE10E2-6A79-31FF-8CBA-F5C962D8E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9240A8C6-EBF0-2572-2C5B-734C8910EC5A}"/>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145296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193D9-6F87-3F1B-8940-AF5B03FD2CCF}"/>
              </a:ext>
            </a:extLst>
          </p:cNvPr>
          <p:cNvPicPr>
            <a:picLocks noChangeAspect="1"/>
          </p:cNvPicPr>
          <p:nvPr/>
        </p:nvPicPr>
        <p:blipFill>
          <a:blip r:embed="rId2"/>
          <a:stretch>
            <a:fillRect/>
          </a:stretch>
        </p:blipFill>
        <p:spPr>
          <a:xfrm>
            <a:off x="693136" y="341905"/>
            <a:ext cx="10185073" cy="6388873"/>
          </a:xfrm>
          <a:prstGeom prst="rect">
            <a:avLst/>
          </a:prstGeom>
        </p:spPr>
      </p:pic>
      <p:sp>
        <p:nvSpPr>
          <p:cNvPr id="4" name="Slide Number Placeholder 3">
            <a:extLst>
              <a:ext uri="{FF2B5EF4-FFF2-40B4-BE49-F238E27FC236}">
                <a16:creationId xmlns:a16="http://schemas.microsoft.com/office/drawing/2014/main" id="{59AB9923-B3AC-A2B0-A2B3-F30B319F4D26}"/>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161583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65378" y="762000"/>
            <a:ext cx="9278206" cy="1025922"/>
          </a:xfrm>
          <a:prstGeom prst="rect">
            <a:avLst/>
          </a:prstGeom>
        </p:spPr>
        <p:txBody>
          <a:bodyPr lIns="0" tIns="0" rIns="0" bIns="0" rtlCol="0" anchor="t">
            <a:spAutoFit/>
          </a:bodyPr>
          <a:lstStyle/>
          <a:p>
            <a:pPr algn="ctr">
              <a:lnSpc>
                <a:spcPts val="4040"/>
              </a:lnSpc>
            </a:pPr>
            <a:r>
              <a:rPr lang="en-US" sz="4000" dirty="0">
                <a:latin typeface="+mj-lt"/>
              </a:rPr>
              <a:t>Key Lessons from </a:t>
            </a:r>
            <a:r>
              <a:rPr lang="en-US" sz="4000" i="1" dirty="0">
                <a:latin typeface="+mj-lt"/>
              </a:rPr>
              <a:t>Miller v. Golden Peanut Company, LLC</a:t>
            </a:r>
          </a:p>
        </p:txBody>
      </p:sp>
      <p:sp>
        <p:nvSpPr>
          <p:cNvPr id="4" name="TextBox 4"/>
          <p:cNvSpPr txBox="1"/>
          <p:nvPr/>
        </p:nvSpPr>
        <p:spPr>
          <a:xfrm>
            <a:off x="1168400" y="2463800"/>
            <a:ext cx="10820400" cy="2205732"/>
          </a:xfrm>
          <a:prstGeom prst="rect">
            <a:avLst/>
          </a:prstGeom>
        </p:spPr>
        <p:txBody>
          <a:bodyPr lIns="0" tIns="0" rIns="0" bIns="0" rtlCol="0" anchor="t">
            <a:spAutoFit/>
          </a:bodyPr>
          <a:lstStyle/>
          <a:p>
            <a:pPr defTabSz="304815">
              <a:spcBef>
                <a:spcPts val="667"/>
              </a:spcBef>
              <a:buClr>
                <a:srgbClr val="E7C121"/>
              </a:buClr>
              <a:buSzPct val="80000"/>
              <a:defRPr/>
            </a:pPr>
            <a:r>
              <a:rPr lang="en-US" sz="2000" dirty="0">
                <a:latin typeface="+mj-lt"/>
              </a:rPr>
              <a:t>Investigating officers can present both lay and expert opinion testimony.</a:t>
            </a:r>
          </a:p>
          <a:p>
            <a:pPr marL="228611" indent="-228611" defTabSz="304815">
              <a:spcBef>
                <a:spcPts val="667"/>
              </a:spcBef>
              <a:buClr>
                <a:srgbClr val="E7C121"/>
              </a:buClr>
              <a:buSzPct val="80000"/>
              <a:buFont typeface="Wingdings 3" charset="2"/>
              <a:buChar char=""/>
              <a:defRPr/>
            </a:pPr>
            <a:endParaRPr lang="en-US" sz="2000" dirty="0">
              <a:latin typeface="+mj-lt"/>
            </a:endParaRPr>
          </a:p>
          <a:p>
            <a:pPr defTabSz="304815">
              <a:spcBef>
                <a:spcPts val="667"/>
              </a:spcBef>
              <a:buClr>
                <a:srgbClr val="E7C121"/>
              </a:buClr>
              <a:buSzPct val="80000"/>
              <a:defRPr/>
            </a:pPr>
            <a:r>
              <a:rPr lang="en-US" sz="2000" dirty="0">
                <a:latin typeface="+mj-lt"/>
              </a:rPr>
              <a:t>When investigating officers present </a:t>
            </a:r>
            <a:r>
              <a:rPr lang="en-US" sz="2000" u="sng" dirty="0">
                <a:latin typeface="+mj-lt"/>
              </a:rPr>
              <a:t>expert testimony</a:t>
            </a:r>
            <a:r>
              <a:rPr lang="en-US" sz="2000" dirty="0">
                <a:latin typeface="+mj-lt"/>
              </a:rPr>
              <a:t>, </a:t>
            </a:r>
            <a:r>
              <a:rPr lang="en-US" sz="2000" i="1" dirty="0">
                <a:latin typeface="+mj-lt"/>
              </a:rPr>
              <a:t>Daubert </a:t>
            </a:r>
            <a:r>
              <a:rPr lang="en-US" sz="2000" dirty="0">
                <a:latin typeface="+mj-lt"/>
              </a:rPr>
              <a:t>applies. </a:t>
            </a:r>
          </a:p>
          <a:p>
            <a:pPr marL="228611" indent="-228611" defTabSz="304815">
              <a:spcBef>
                <a:spcPts val="667"/>
              </a:spcBef>
              <a:buClr>
                <a:srgbClr val="E7C121"/>
              </a:buClr>
              <a:buSzPct val="80000"/>
              <a:buFont typeface="Wingdings 3" charset="2"/>
              <a:buChar char=""/>
              <a:defRPr/>
            </a:pPr>
            <a:endParaRPr lang="en-US" sz="2000" dirty="0">
              <a:latin typeface="+mj-lt"/>
            </a:endParaRPr>
          </a:p>
          <a:p>
            <a:pPr defTabSz="304815">
              <a:spcBef>
                <a:spcPts val="667"/>
              </a:spcBef>
              <a:buClr>
                <a:srgbClr val="E7C121"/>
              </a:buClr>
              <a:buSzPct val="80000"/>
              <a:defRPr/>
            </a:pPr>
            <a:r>
              <a:rPr lang="en-US" sz="2000" dirty="0">
                <a:latin typeface="+mj-lt"/>
              </a:rPr>
              <a:t>For expert opinions offered by investigating officers, proponent must demonstrate that the </a:t>
            </a:r>
            <a:r>
              <a:rPr lang="en-US" sz="2000" u="sng" dirty="0">
                <a:latin typeface="+mj-lt"/>
              </a:rPr>
              <a:t>three prongs</a:t>
            </a:r>
            <a:r>
              <a:rPr lang="en-US" sz="2000" dirty="0">
                <a:latin typeface="+mj-lt"/>
              </a:rPr>
              <a:t> of Daubert are satisfied: qualification, helpfulness and reliability.</a:t>
            </a:r>
          </a:p>
        </p:txBody>
      </p:sp>
      <p:pic>
        <p:nvPicPr>
          <p:cNvPr id="2" name="Picture 1" descr="A blue and white map with a white star&#10;&#10;AI-generated content may be incorrect.">
            <a:extLst>
              <a:ext uri="{FF2B5EF4-FFF2-40B4-BE49-F238E27FC236}">
                <a16:creationId xmlns:a16="http://schemas.microsoft.com/office/drawing/2014/main" id="{035A9092-D427-C1A3-7249-A205C82F3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14B89391-6035-5156-6D17-E84E9785A67E}"/>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4238179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760B-B588-AEF8-AEEA-C6243768E01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3EA5EF4-8682-921B-7DF7-D705A20A8E2A}"/>
              </a:ext>
            </a:extLst>
          </p:cNvPr>
          <p:cNvSpPr txBox="1"/>
          <p:nvPr/>
        </p:nvSpPr>
        <p:spPr>
          <a:xfrm>
            <a:off x="965378" y="2458720"/>
            <a:ext cx="10540822" cy="923330"/>
          </a:xfrm>
          <a:prstGeom prst="rect">
            <a:avLst/>
          </a:prstGeom>
        </p:spPr>
        <p:txBody>
          <a:bodyPr wrap="square" lIns="0" tIns="0" rIns="0" bIns="0" rtlCol="0" anchor="t">
            <a:spAutoFit/>
          </a:bodyPr>
          <a:lstStyle/>
          <a:p>
            <a:pPr defTabSz="304815">
              <a:spcBef>
                <a:spcPts val="667"/>
              </a:spcBef>
              <a:buClr>
                <a:srgbClr val="E7C121"/>
              </a:buClr>
              <a:buSzPct val="80000"/>
              <a:defRPr/>
            </a:pPr>
            <a:r>
              <a:rPr lang="en-US" sz="2000" dirty="0">
                <a:latin typeface="+mj-lt"/>
              </a:rPr>
              <a:t>But, indulge me. And let me show you how difficult it is move a Judge from a previously established position – even if they happen to be the Judge in </a:t>
            </a:r>
            <a:r>
              <a:rPr lang="en-US" sz="2000" i="1" dirty="0">
                <a:latin typeface="+mj-lt"/>
              </a:rPr>
              <a:t>Miller v. Golden Peanut</a:t>
            </a:r>
            <a:r>
              <a:rPr lang="en-US" sz="2000" dirty="0">
                <a:latin typeface="+mj-lt"/>
              </a:rPr>
              <a:t>. </a:t>
            </a:r>
          </a:p>
        </p:txBody>
      </p:sp>
      <p:sp>
        <p:nvSpPr>
          <p:cNvPr id="4" name="TextBox 4">
            <a:extLst>
              <a:ext uri="{FF2B5EF4-FFF2-40B4-BE49-F238E27FC236}">
                <a16:creationId xmlns:a16="http://schemas.microsoft.com/office/drawing/2014/main" id="{AC98EDFB-8465-02A5-D52B-264BB7EA7165}"/>
              </a:ext>
            </a:extLst>
          </p:cNvPr>
          <p:cNvSpPr txBox="1"/>
          <p:nvPr/>
        </p:nvSpPr>
        <p:spPr>
          <a:xfrm>
            <a:off x="965378" y="749301"/>
            <a:ext cx="9278206" cy="487313"/>
          </a:xfrm>
          <a:prstGeom prst="rect">
            <a:avLst/>
          </a:prstGeom>
        </p:spPr>
        <p:txBody>
          <a:bodyPr lIns="0" tIns="0" rIns="0" bIns="0" rtlCol="0" anchor="t">
            <a:spAutoFit/>
          </a:bodyPr>
          <a:lstStyle/>
          <a:p>
            <a:pPr algn="ctr">
              <a:lnSpc>
                <a:spcPts val="3838"/>
              </a:lnSpc>
              <a:spcBef>
                <a:spcPct val="0"/>
              </a:spcBef>
            </a:pPr>
            <a:r>
              <a:rPr lang="en-US" sz="3800" i="1" dirty="0">
                <a:latin typeface="+mj-lt"/>
              </a:rPr>
              <a:t>I hate war stories.</a:t>
            </a:r>
          </a:p>
        </p:txBody>
      </p:sp>
      <p:pic>
        <p:nvPicPr>
          <p:cNvPr id="2" name="Picture 1" descr="A blue and white map with a white star&#10;&#10;AI-generated content may be incorrect.">
            <a:extLst>
              <a:ext uri="{FF2B5EF4-FFF2-40B4-BE49-F238E27FC236}">
                <a16:creationId xmlns:a16="http://schemas.microsoft.com/office/drawing/2014/main" id="{271D3D86-2FD4-411F-69CF-2524E207C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7" name="Slide Number Placeholder 6">
            <a:extLst>
              <a:ext uri="{FF2B5EF4-FFF2-40B4-BE49-F238E27FC236}">
                <a16:creationId xmlns:a16="http://schemas.microsoft.com/office/drawing/2014/main" id="{409D2CF1-9FA7-F997-93D4-15FB54346D6A}"/>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269489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0ACF5-381F-F582-73D8-18DB94664F04}"/>
            </a:ext>
          </a:extLst>
        </p:cNvPr>
        <p:cNvGrpSpPr/>
        <p:nvPr/>
      </p:nvGrpSpPr>
      <p:grpSpPr>
        <a:xfrm>
          <a:off x="0" y="0"/>
          <a:ext cx="0" cy="0"/>
          <a:chOff x="0" y="0"/>
          <a:chExt cx="0" cy="0"/>
        </a:xfrm>
      </p:grpSpPr>
      <p:pic>
        <p:nvPicPr>
          <p:cNvPr id="2" name="Picture 1" descr="A blue and white map with a white star&#10;&#10;AI-generated content may be incorrect.">
            <a:extLst>
              <a:ext uri="{FF2B5EF4-FFF2-40B4-BE49-F238E27FC236}">
                <a16:creationId xmlns:a16="http://schemas.microsoft.com/office/drawing/2014/main" id="{902E7D29-9F48-9677-0B14-BC40A7F95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pic>
        <p:nvPicPr>
          <p:cNvPr id="6" name="Picture 5">
            <a:extLst>
              <a:ext uri="{FF2B5EF4-FFF2-40B4-BE49-F238E27FC236}">
                <a16:creationId xmlns:a16="http://schemas.microsoft.com/office/drawing/2014/main" id="{E680E851-54C4-75B4-DDCC-3EA33D8AFBDE}"/>
              </a:ext>
            </a:extLst>
          </p:cNvPr>
          <p:cNvPicPr>
            <a:picLocks noChangeAspect="1"/>
          </p:cNvPicPr>
          <p:nvPr/>
        </p:nvPicPr>
        <p:blipFill>
          <a:blip r:embed="rId4"/>
          <a:stretch>
            <a:fillRect/>
          </a:stretch>
        </p:blipFill>
        <p:spPr>
          <a:xfrm>
            <a:off x="1393169" y="2079437"/>
            <a:ext cx="9405663" cy="2699127"/>
          </a:xfrm>
          <a:prstGeom prst="rect">
            <a:avLst/>
          </a:prstGeom>
        </p:spPr>
      </p:pic>
    </p:spTree>
    <p:extLst>
      <p:ext uri="{BB962C8B-B14F-4D97-AF65-F5344CB8AC3E}">
        <p14:creationId xmlns:p14="http://schemas.microsoft.com/office/powerpoint/2010/main" val="1506678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06801-4AA9-9672-E47C-EA9FB8F9D40E}"/>
            </a:ext>
          </a:extLst>
        </p:cNvPr>
        <p:cNvGrpSpPr/>
        <p:nvPr/>
      </p:nvGrpSpPr>
      <p:grpSpPr>
        <a:xfrm>
          <a:off x="0" y="0"/>
          <a:ext cx="0" cy="0"/>
          <a:chOff x="0" y="0"/>
          <a:chExt cx="0" cy="0"/>
        </a:xfrm>
      </p:grpSpPr>
      <p:pic>
        <p:nvPicPr>
          <p:cNvPr id="2" name="Picture 1" descr="A blue and white map with a white star&#10;&#10;AI-generated content may be incorrect.">
            <a:extLst>
              <a:ext uri="{FF2B5EF4-FFF2-40B4-BE49-F238E27FC236}">
                <a16:creationId xmlns:a16="http://schemas.microsoft.com/office/drawing/2014/main" id="{79A27451-F99F-9ECB-CE32-8772DA822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pic>
        <p:nvPicPr>
          <p:cNvPr id="4" name="Picture 3">
            <a:extLst>
              <a:ext uri="{FF2B5EF4-FFF2-40B4-BE49-F238E27FC236}">
                <a16:creationId xmlns:a16="http://schemas.microsoft.com/office/drawing/2014/main" id="{AECECD0E-1A1A-431E-193B-560C135555BE}"/>
              </a:ext>
            </a:extLst>
          </p:cNvPr>
          <p:cNvPicPr>
            <a:picLocks noChangeAspect="1"/>
          </p:cNvPicPr>
          <p:nvPr/>
        </p:nvPicPr>
        <p:blipFill>
          <a:blip r:embed="rId4"/>
          <a:stretch>
            <a:fillRect/>
          </a:stretch>
        </p:blipFill>
        <p:spPr>
          <a:xfrm>
            <a:off x="2818943" y="381000"/>
            <a:ext cx="6554115" cy="1359090"/>
          </a:xfrm>
          <a:prstGeom prst="rect">
            <a:avLst/>
          </a:prstGeom>
        </p:spPr>
      </p:pic>
      <p:pic>
        <p:nvPicPr>
          <p:cNvPr id="7" name="Picture 6">
            <a:extLst>
              <a:ext uri="{FF2B5EF4-FFF2-40B4-BE49-F238E27FC236}">
                <a16:creationId xmlns:a16="http://schemas.microsoft.com/office/drawing/2014/main" id="{64495234-2632-A6CB-2FDC-149CA5E858D5}"/>
              </a:ext>
            </a:extLst>
          </p:cNvPr>
          <p:cNvPicPr>
            <a:picLocks noChangeAspect="1"/>
          </p:cNvPicPr>
          <p:nvPr/>
        </p:nvPicPr>
        <p:blipFill>
          <a:blip r:embed="rId5"/>
          <a:stretch>
            <a:fillRect/>
          </a:stretch>
        </p:blipFill>
        <p:spPr>
          <a:xfrm>
            <a:off x="2835050" y="2006601"/>
            <a:ext cx="6255623" cy="4267795"/>
          </a:xfrm>
          <a:prstGeom prst="rect">
            <a:avLst/>
          </a:prstGeom>
        </p:spPr>
      </p:pic>
    </p:spTree>
    <p:extLst>
      <p:ext uri="{BB962C8B-B14F-4D97-AF65-F5344CB8AC3E}">
        <p14:creationId xmlns:p14="http://schemas.microsoft.com/office/powerpoint/2010/main" val="1430356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54B5-6327-6E74-A0AD-19439A7414EC}"/>
            </a:ext>
          </a:extLst>
        </p:cNvPr>
        <p:cNvGrpSpPr/>
        <p:nvPr/>
      </p:nvGrpSpPr>
      <p:grpSpPr>
        <a:xfrm>
          <a:off x="0" y="0"/>
          <a:ext cx="0" cy="0"/>
          <a:chOff x="0" y="0"/>
          <a:chExt cx="0" cy="0"/>
        </a:xfrm>
      </p:grpSpPr>
      <p:pic>
        <p:nvPicPr>
          <p:cNvPr id="2" name="Picture 1" descr="A blue and white map with a white star&#10;&#10;AI-generated content may be incorrect.">
            <a:extLst>
              <a:ext uri="{FF2B5EF4-FFF2-40B4-BE49-F238E27FC236}">
                <a16:creationId xmlns:a16="http://schemas.microsoft.com/office/drawing/2014/main" id="{23B8462B-CA88-9137-F564-E2A44AEA8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pic>
        <p:nvPicPr>
          <p:cNvPr id="5" name="Picture 4">
            <a:extLst>
              <a:ext uri="{FF2B5EF4-FFF2-40B4-BE49-F238E27FC236}">
                <a16:creationId xmlns:a16="http://schemas.microsoft.com/office/drawing/2014/main" id="{E33195D9-92E7-A433-9D2B-DDFB3652E3CD}"/>
              </a:ext>
            </a:extLst>
          </p:cNvPr>
          <p:cNvPicPr>
            <a:picLocks noChangeAspect="1"/>
          </p:cNvPicPr>
          <p:nvPr/>
        </p:nvPicPr>
        <p:blipFill>
          <a:blip r:embed="rId4"/>
          <a:stretch>
            <a:fillRect/>
          </a:stretch>
        </p:blipFill>
        <p:spPr>
          <a:xfrm>
            <a:off x="2863399" y="1114102"/>
            <a:ext cx="6465202" cy="4629796"/>
          </a:xfrm>
          <a:prstGeom prst="rect">
            <a:avLst/>
          </a:prstGeom>
        </p:spPr>
      </p:pic>
    </p:spTree>
    <p:extLst>
      <p:ext uri="{BB962C8B-B14F-4D97-AF65-F5344CB8AC3E}">
        <p14:creationId xmlns:p14="http://schemas.microsoft.com/office/powerpoint/2010/main" val="1251178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FA38-A41D-9D4D-A582-2A0A156E2013}"/>
            </a:ext>
          </a:extLst>
        </p:cNvPr>
        <p:cNvGrpSpPr/>
        <p:nvPr/>
      </p:nvGrpSpPr>
      <p:grpSpPr>
        <a:xfrm>
          <a:off x="0" y="0"/>
          <a:ext cx="0" cy="0"/>
          <a:chOff x="0" y="0"/>
          <a:chExt cx="0" cy="0"/>
        </a:xfrm>
      </p:grpSpPr>
      <p:pic>
        <p:nvPicPr>
          <p:cNvPr id="2" name="Picture 1" descr="A blue and white map with a white star&#10;&#10;AI-generated content may be incorrect.">
            <a:extLst>
              <a:ext uri="{FF2B5EF4-FFF2-40B4-BE49-F238E27FC236}">
                <a16:creationId xmlns:a16="http://schemas.microsoft.com/office/drawing/2014/main" id="{3D1276AD-895B-2BB7-796E-42904FD0A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5" name="Rectangle 1">
            <a:extLst>
              <a:ext uri="{FF2B5EF4-FFF2-40B4-BE49-F238E27FC236}">
                <a16:creationId xmlns:a16="http://schemas.microsoft.com/office/drawing/2014/main" id="{A3A11528-5F1D-597F-4C43-B54B8972BE2C}"/>
              </a:ext>
            </a:extLst>
          </p:cNvPr>
          <p:cNvSpPr>
            <a:spLocks noChangeArrowheads="1"/>
          </p:cNvSpPr>
          <p:nvPr/>
        </p:nvSpPr>
        <p:spPr bwMode="auto">
          <a:xfrm>
            <a:off x="1549400" y="8495506"/>
            <a:ext cx="104394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dirty="0">
              <a:latin typeface="Arial" panose="020B0604020202020204" pitchFamily="34" charset="0"/>
            </a:endParaRPr>
          </a:p>
        </p:txBody>
      </p:sp>
      <p:sp>
        <p:nvSpPr>
          <p:cNvPr id="6" name="TextBox 5">
            <a:extLst>
              <a:ext uri="{FF2B5EF4-FFF2-40B4-BE49-F238E27FC236}">
                <a16:creationId xmlns:a16="http://schemas.microsoft.com/office/drawing/2014/main" id="{41ADDE3B-BB81-AB19-8261-1F1475848461}"/>
              </a:ext>
            </a:extLst>
          </p:cNvPr>
          <p:cNvSpPr txBox="1"/>
          <p:nvPr/>
        </p:nvSpPr>
        <p:spPr>
          <a:xfrm>
            <a:off x="939800" y="838200"/>
            <a:ext cx="10312400" cy="584775"/>
          </a:xfrm>
          <a:prstGeom prst="rect">
            <a:avLst/>
          </a:prstGeom>
          <a:noFill/>
        </p:spPr>
        <p:txBody>
          <a:bodyPr wrap="square" rtlCol="0">
            <a:spAutoFit/>
          </a:bodyPr>
          <a:lstStyle/>
          <a:p>
            <a:pPr algn="ctr"/>
            <a:r>
              <a:rPr lang="en-US" sz="3200" dirty="0"/>
              <a:t>Horizontal Gaze Nystagmus Test Evidence </a:t>
            </a:r>
          </a:p>
        </p:txBody>
      </p:sp>
      <p:sp>
        <p:nvSpPr>
          <p:cNvPr id="4" name="Rectangle 2">
            <a:extLst>
              <a:ext uri="{FF2B5EF4-FFF2-40B4-BE49-F238E27FC236}">
                <a16:creationId xmlns:a16="http://schemas.microsoft.com/office/drawing/2014/main" id="{44B06C6D-CB1D-4B75-B7EC-D944C213F2A4}"/>
              </a:ext>
            </a:extLst>
          </p:cNvPr>
          <p:cNvSpPr>
            <a:spLocks noChangeArrowheads="1"/>
          </p:cNvSpPr>
          <p:nvPr/>
        </p:nvSpPr>
        <p:spPr bwMode="auto">
          <a:xfrm>
            <a:off x="939800" y="3632346"/>
            <a:ext cx="105918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dirty="0">
              <a:latin typeface="Arial" panose="020B0604020202020204" pitchFamily="34" charset="0"/>
            </a:endParaRPr>
          </a:p>
        </p:txBody>
      </p:sp>
      <p:sp>
        <p:nvSpPr>
          <p:cNvPr id="3" name="Rectangle 1">
            <a:extLst>
              <a:ext uri="{FF2B5EF4-FFF2-40B4-BE49-F238E27FC236}">
                <a16:creationId xmlns:a16="http://schemas.microsoft.com/office/drawing/2014/main" id="{0DFA27FE-FC4C-96D3-D2EE-6736FCCC4BB8}"/>
              </a:ext>
            </a:extLst>
          </p:cNvPr>
          <p:cNvSpPr>
            <a:spLocks noChangeArrowheads="1"/>
          </p:cNvSpPr>
          <p:nvPr/>
        </p:nvSpPr>
        <p:spPr bwMode="auto">
          <a:xfrm>
            <a:off x="812800" y="2217720"/>
            <a:ext cx="10439400" cy="28315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altLang="en-US" sz="1200" dirty="0">
                <a:solidFill>
                  <a:srgbClr val="000000"/>
                </a:solidFill>
                <a:latin typeface="Source Sans Pro" panose="020B0503030403020204" pitchFamily="34" charset="0"/>
              </a:rPr>
              <a:t>Accordingly, when Garrison objected on </a:t>
            </a:r>
            <a:r>
              <a:rPr lang="en-US" altLang="en-US" sz="1200" i="1" dirty="0">
                <a:solidFill>
                  <a:srgbClr val="3D3D3D"/>
                </a:solidFill>
                <a:latin typeface="Source Sans Pro" panose="020B0503030403020204" pitchFamily="34" charset="0"/>
              </a:rPr>
              <a:t>Daubert</a:t>
            </a:r>
            <a:r>
              <a:rPr lang="en-US" altLang="en-US" sz="1200" dirty="0">
                <a:solidFill>
                  <a:srgbClr val="000000"/>
                </a:solidFill>
                <a:latin typeface="Source Sans Pro" panose="020B0503030403020204" pitchFamily="34" charset="0"/>
              </a:rPr>
              <a:t> grounds, the trial court should have considered Trooper </a:t>
            </a:r>
            <a:r>
              <a:rPr lang="en-US" altLang="en-US" sz="1200" dirty="0" err="1">
                <a:solidFill>
                  <a:srgbClr val="000000"/>
                </a:solidFill>
                <a:latin typeface="Source Sans Pro" panose="020B0503030403020204" pitchFamily="34" charset="0"/>
              </a:rPr>
              <a:t>McSweenyy's</a:t>
            </a:r>
            <a:r>
              <a:rPr lang="en-US" altLang="en-US" sz="1200" dirty="0">
                <a:solidFill>
                  <a:srgbClr val="000000"/>
                </a:solidFill>
                <a:latin typeface="Source Sans Pro" panose="020B0503030403020204" pitchFamily="34" charset="0"/>
              </a:rPr>
              <a:t> qualifications to testify as to the HGN test as well as the relevance and reliability of the proffered testimony based on the </a:t>
            </a:r>
            <a:r>
              <a:rPr lang="en-US" altLang="en-US" sz="1200" i="1" dirty="0">
                <a:solidFill>
                  <a:srgbClr val="3D3D3D"/>
                </a:solidFill>
                <a:latin typeface="Source Sans Pro" panose="020B0503030403020204" pitchFamily="34" charset="0"/>
              </a:rPr>
              <a:t>Daubert</a:t>
            </a:r>
            <a:r>
              <a:rPr lang="en-US" altLang="en-US" sz="1200" dirty="0">
                <a:solidFill>
                  <a:srgbClr val="000000"/>
                </a:solidFill>
                <a:latin typeface="Source Sans Pro" panose="020B0503030403020204" pitchFamily="34" charset="0"/>
              </a:rPr>
              <a:t> standard, including the reliability factors listed above. But no such consideration is apparent from the record; rather, the trial court overruled Garrison's objection before Garrison's attorney had finished the sentence containing the objection. The State made no proffer as to the reliability of HGN testing in the context of this case, much less any of the specific reliability factors. As such, the record before us does not appear to contain evidence from which the trial court could have found, or from which we could determine in the first instance, that Trooper </a:t>
            </a:r>
            <a:r>
              <a:rPr lang="en-US" altLang="en-US" sz="1200" dirty="0" err="1">
                <a:solidFill>
                  <a:srgbClr val="000000"/>
                </a:solidFill>
                <a:latin typeface="Source Sans Pro" panose="020B0503030403020204" pitchFamily="34" charset="0"/>
              </a:rPr>
              <a:t>McSweenyy's</a:t>
            </a:r>
            <a:r>
              <a:rPr lang="en-US" altLang="en-US" sz="1200" dirty="0">
                <a:solidFill>
                  <a:srgbClr val="000000"/>
                </a:solidFill>
                <a:latin typeface="Source Sans Pro" panose="020B0503030403020204" pitchFamily="34" charset="0"/>
              </a:rPr>
              <a:t> testimony about the HGN test satisfied the </a:t>
            </a:r>
            <a:r>
              <a:rPr lang="en-US" altLang="en-US" sz="1200" i="1" dirty="0">
                <a:solidFill>
                  <a:srgbClr val="3D3D3D"/>
                </a:solidFill>
                <a:latin typeface="Source Sans Pro" panose="020B0503030403020204" pitchFamily="34" charset="0"/>
              </a:rPr>
              <a:t>Daubert</a:t>
            </a:r>
            <a:r>
              <a:rPr lang="en-US" altLang="en-US" sz="1200" dirty="0">
                <a:solidFill>
                  <a:srgbClr val="000000"/>
                </a:solidFill>
                <a:latin typeface="Source Sans Pro" panose="020B0503030403020204" pitchFamily="34" charset="0"/>
              </a:rPr>
              <a:t> standard.</a:t>
            </a:r>
          </a:p>
          <a:p>
            <a:pPr defTabSz="609630" eaLnBrk="0" fontAlgn="base" hangingPunct="0">
              <a:spcBef>
                <a:spcPct val="0"/>
              </a:spcBef>
              <a:spcAft>
                <a:spcPct val="0"/>
              </a:spcAft>
            </a:pPr>
            <a:endParaRPr lang="en-US" altLang="en-US" sz="1200" dirty="0">
              <a:solidFill>
                <a:srgbClr val="000000"/>
              </a:solidFill>
              <a:latin typeface="Source Sans Pro" panose="020B0503030403020204" pitchFamily="34" charset="0"/>
            </a:endParaRPr>
          </a:p>
          <a:p>
            <a:pPr defTabSz="609630" eaLnBrk="0" fontAlgn="base" hangingPunct="0">
              <a:spcBef>
                <a:spcPct val="0"/>
              </a:spcBef>
              <a:spcAft>
                <a:spcPct val="0"/>
              </a:spcAft>
            </a:pPr>
            <a:r>
              <a:rPr lang="en-US" altLang="en-US" sz="1200" dirty="0">
                <a:solidFill>
                  <a:srgbClr val="000000"/>
                </a:solidFill>
                <a:latin typeface="Source Sans Pro" panose="020B0503030403020204" pitchFamily="34" charset="0"/>
              </a:rPr>
              <a:t>This is not to say that Trooper </a:t>
            </a:r>
            <a:r>
              <a:rPr lang="en-US" altLang="en-US" sz="1200" dirty="0" err="1">
                <a:solidFill>
                  <a:srgbClr val="000000"/>
                </a:solidFill>
                <a:latin typeface="Source Sans Pro" panose="020B0503030403020204" pitchFamily="34" charset="0"/>
              </a:rPr>
              <a:t>McSweenyy's</a:t>
            </a:r>
            <a:r>
              <a:rPr lang="en-US" altLang="en-US" sz="1200" dirty="0">
                <a:solidFill>
                  <a:srgbClr val="000000"/>
                </a:solidFill>
                <a:latin typeface="Source Sans Pro" panose="020B0503030403020204" pitchFamily="34" charset="0"/>
              </a:rPr>
              <a:t> HGN-related testimony could not satisfy the </a:t>
            </a:r>
            <a:r>
              <a:rPr lang="en-US" altLang="en-US" sz="1200" i="1" dirty="0">
                <a:solidFill>
                  <a:srgbClr val="3D3D3D"/>
                </a:solidFill>
                <a:latin typeface="Source Sans Pro" panose="020B0503030403020204" pitchFamily="34" charset="0"/>
              </a:rPr>
              <a:t>Daubert</a:t>
            </a:r>
            <a:r>
              <a:rPr lang="en-US" altLang="en-US" sz="1200" dirty="0">
                <a:solidFill>
                  <a:srgbClr val="000000"/>
                </a:solidFill>
                <a:latin typeface="Source Sans Pro" panose="020B0503030403020204" pitchFamily="34" charset="0"/>
              </a:rPr>
              <a:t> standard. Rather, the record before us is too scant for the trial court to have made that determination. And the record before us is too scant for us to make that determination for the first time on appeal. This is especially so given that no reported Georgia decision has ever considered the reliability of HGN-related evidence under the </a:t>
            </a:r>
            <a:r>
              <a:rPr lang="en-US" altLang="en-US" sz="1200" i="1" dirty="0">
                <a:solidFill>
                  <a:srgbClr val="3D3D3D"/>
                </a:solidFill>
                <a:latin typeface="Source Sans Pro" panose="020B0503030403020204" pitchFamily="34" charset="0"/>
              </a:rPr>
              <a:t>Daubert</a:t>
            </a:r>
            <a:r>
              <a:rPr lang="en-US" altLang="en-US" sz="1200" dirty="0">
                <a:solidFill>
                  <a:srgbClr val="000000"/>
                </a:solidFill>
                <a:latin typeface="Source Sans Pro" panose="020B0503030403020204" pitchFamily="34" charset="0"/>
              </a:rPr>
              <a:t> standard. As a “court of review,” see Ga. Const. of 1983, Art. VI, Sec. VI, Par. II, we decline to do so in the first instance. Therefore, we cannot conclude on this record that the proper analysis would have resulted in a determination that the challenged evidence was admissible.</a:t>
            </a:r>
          </a:p>
          <a:p>
            <a:pPr defTabSz="609630" eaLnBrk="0" fontAlgn="base" hangingPunct="0">
              <a:spcBef>
                <a:spcPct val="0"/>
              </a:spcBef>
              <a:spcAft>
                <a:spcPct val="0"/>
              </a:spcAft>
            </a:pPr>
            <a:br>
              <a:rPr lang="en-US" altLang="en-US" sz="1200" dirty="0">
                <a:solidFill>
                  <a:srgbClr val="000000"/>
                </a:solidFill>
                <a:latin typeface="Source Sans Pro" panose="020B0503030403020204" pitchFamily="34" charset="0"/>
              </a:rPr>
            </a:br>
            <a:endParaRPr lang="en-US" altLang="en-US" sz="1200" dirty="0">
              <a:solidFill>
                <a:srgbClr val="000000"/>
              </a:solidFill>
              <a:latin typeface="Source Sans Pro" panose="020B0503030403020204" pitchFamily="34" charset="0"/>
            </a:endParaRPr>
          </a:p>
          <a:p>
            <a:pPr defTabSz="609630" eaLnBrk="0" fontAlgn="base" hangingPunct="0">
              <a:spcBef>
                <a:spcPct val="0"/>
              </a:spcBef>
              <a:spcAft>
                <a:spcPct val="0"/>
              </a:spcAft>
            </a:pPr>
            <a:r>
              <a:rPr lang="en-US" altLang="en-US" sz="1200" i="1" dirty="0">
                <a:solidFill>
                  <a:srgbClr val="3D3D3D"/>
                </a:solidFill>
                <a:latin typeface="Source Sans Pro" panose="020B0503030403020204" pitchFamily="34" charset="0"/>
              </a:rPr>
              <a:t>Garrison v. State</a:t>
            </a:r>
            <a:r>
              <a:rPr lang="en-US" altLang="en-US" sz="1200" dirty="0">
                <a:solidFill>
                  <a:srgbClr val="000000"/>
                </a:solidFill>
                <a:latin typeface="Source Sans Pro" panose="020B0503030403020204" pitchFamily="34" charset="0"/>
              </a:rPr>
              <a:t>, 319 Ga. 711, 727, 905 S.E.2d 629, 643 (2024)</a:t>
            </a:r>
            <a:endParaRPr lang="en-US" altLang="en-US" sz="1200" dirty="0">
              <a:latin typeface="Arial" panose="020B0604020202020204" pitchFamily="34" charset="0"/>
            </a:endParaRPr>
          </a:p>
        </p:txBody>
      </p:sp>
      <p:sp>
        <p:nvSpPr>
          <p:cNvPr id="9" name="Slide Number Placeholder 8">
            <a:extLst>
              <a:ext uri="{FF2B5EF4-FFF2-40B4-BE49-F238E27FC236}">
                <a16:creationId xmlns:a16="http://schemas.microsoft.com/office/drawing/2014/main" id="{C110D951-E9DC-97FB-A48A-EA49B83408A3}"/>
              </a:ext>
            </a:extLst>
          </p:cNvPr>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66001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77976-987D-10EA-BA10-B317902CEFC3}"/>
            </a:ext>
          </a:extLst>
        </p:cNvPr>
        <p:cNvGrpSpPr/>
        <p:nvPr/>
      </p:nvGrpSpPr>
      <p:grpSpPr>
        <a:xfrm>
          <a:off x="0" y="0"/>
          <a:ext cx="0" cy="0"/>
          <a:chOff x="0" y="0"/>
          <a:chExt cx="0" cy="0"/>
        </a:xfrm>
      </p:grpSpPr>
      <p:pic>
        <p:nvPicPr>
          <p:cNvPr id="2" name="Picture 1" descr="A blue and white map with a white star&#10;&#10;AI-generated content may be incorrect.">
            <a:extLst>
              <a:ext uri="{FF2B5EF4-FFF2-40B4-BE49-F238E27FC236}">
                <a16:creationId xmlns:a16="http://schemas.microsoft.com/office/drawing/2014/main" id="{1BC701C6-1690-04CD-4763-CE6C4DB1F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33" y="5918200"/>
            <a:ext cx="939800" cy="939800"/>
          </a:xfrm>
          <a:prstGeom prst="rect">
            <a:avLst/>
          </a:prstGeom>
        </p:spPr>
      </p:pic>
      <p:sp>
        <p:nvSpPr>
          <p:cNvPr id="5" name="Rectangle 1">
            <a:extLst>
              <a:ext uri="{FF2B5EF4-FFF2-40B4-BE49-F238E27FC236}">
                <a16:creationId xmlns:a16="http://schemas.microsoft.com/office/drawing/2014/main" id="{4F3EE8D7-EA6D-B674-5909-D7A9CEAD17B9}"/>
              </a:ext>
            </a:extLst>
          </p:cNvPr>
          <p:cNvSpPr>
            <a:spLocks noChangeArrowheads="1"/>
          </p:cNvSpPr>
          <p:nvPr/>
        </p:nvSpPr>
        <p:spPr bwMode="auto">
          <a:xfrm>
            <a:off x="1549400" y="8495506"/>
            <a:ext cx="10439400"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endParaRPr lang="en-US" altLang="en-US" sz="1200" dirty="0">
              <a:latin typeface="Arial" panose="020B0604020202020204" pitchFamily="34" charset="0"/>
            </a:endParaRPr>
          </a:p>
        </p:txBody>
      </p:sp>
      <p:sp>
        <p:nvSpPr>
          <p:cNvPr id="6" name="TextBox 5">
            <a:extLst>
              <a:ext uri="{FF2B5EF4-FFF2-40B4-BE49-F238E27FC236}">
                <a16:creationId xmlns:a16="http://schemas.microsoft.com/office/drawing/2014/main" id="{B12FF3CE-1659-8E09-8D63-072EE1E84EE0}"/>
              </a:ext>
            </a:extLst>
          </p:cNvPr>
          <p:cNvSpPr txBox="1"/>
          <p:nvPr/>
        </p:nvSpPr>
        <p:spPr>
          <a:xfrm>
            <a:off x="939800" y="838200"/>
            <a:ext cx="10312400" cy="584775"/>
          </a:xfrm>
          <a:prstGeom prst="rect">
            <a:avLst/>
          </a:prstGeom>
          <a:noFill/>
        </p:spPr>
        <p:txBody>
          <a:bodyPr wrap="square" rtlCol="0">
            <a:spAutoFit/>
          </a:bodyPr>
          <a:lstStyle/>
          <a:p>
            <a:pPr algn="ctr"/>
            <a:r>
              <a:rPr lang="en-US" sz="3200" dirty="0"/>
              <a:t>Retrograde Extrapolation – This is one to note.</a:t>
            </a:r>
          </a:p>
        </p:txBody>
      </p:sp>
      <p:sp>
        <p:nvSpPr>
          <p:cNvPr id="4" name="Rectangle 2">
            <a:extLst>
              <a:ext uri="{FF2B5EF4-FFF2-40B4-BE49-F238E27FC236}">
                <a16:creationId xmlns:a16="http://schemas.microsoft.com/office/drawing/2014/main" id="{3259A3E4-39AE-C22F-2DCF-404F1726383D}"/>
              </a:ext>
            </a:extLst>
          </p:cNvPr>
          <p:cNvSpPr>
            <a:spLocks noChangeArrowheads="1"/>
          </p:cNvSpPr>
          <p:nvPr/>
        </p:nvSpPr>
        <p:spPr bwMode="auto">
          <a:xfrm>
            <a:off x="511629" y="2385045"/>
            <a:ext cx="10740571" cy="40010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r>
              <a:rPr lang="en-US" altLang="en-US" sz="3200" dirty="0">
                <a:solidFill>
                  <a:srgbClr val="000000"/>
                </a:solidFill>
                <a:latin typeface="Century Schoolbook" panose="02040604050505020304" pitchFamily="18" charset="0"/>
              </a:rPr>
              <a:t>Footnote 7 – “To be clear, all that we decide today is that Sowell cannot show that the trial court committed plain error by allowing Turner to testify about retrograde extrapolation at trial.  </a:t>
            </a:r>
            <a:r>
              <a:rPr lang="en-US" altLang="en-US" sz="3200" dirty="0">
                <a:latin typeface="Century Schoolbook" panose="02040604050505020304" pitchFamily="18" charset="0"/>
              </a:rPr>
              <a:t>We leave for another day the issue of whether such testimony is admissible under OCGA § </a:t>
            </a:r>
          </a:p>
          <a:p>
            <a:pPr defTabSz="609630" eaLnBrk="0" fontAlgn="base" hangingPunct="0">
              <a:spcBef>
                <a:spcPct val="0"/>
              </a:spcBef>
              <a:spcAft>
                <a:spcPct val="0"/>
              </a:spcAft>
            </a:pPr>
            <a:r>
              <a:rPr lang="en-US" altLang="en-US" sz="3200" u="sng" dirty="0">
                <a:solidFill>
                  <a:srgbClr val="3D3D3D"/>
                </a:solidFill>
                <a:latin typeface="Century Schoolbook" panose="02040604050505020304" pitchFamily="18" charset="0"/>
              </a:rPr>
              <a:t>Sowell v. State</a:t>
            </a:r>
            <a:r>
              <a:rPr lang="en-US" altLang="en-US" sz="3200" dirty="0">
                <a:solidFill>
                  <a:srgbClr val="000000"/>
                </a:solidFill>
                <a:latin typeface="Century Schoolbook" panose="02040604050505020304" pitchFamily="18" charset="0"/>
              </a:rPr>
              <a:t>, 373 Ga. App. 192, 199, 908 S.E.2d 34, 39 (2024), </a:t>
            </a:r>
            <a:r>
              <a:rPr lang="en-US" altLang="en-US" sz="3200" u="sng" dirty="0">
                <a:solidFill>
                  <a:srgbClr val="3D3D3D"/>
                </a:solidFill>
                <a:latin typeface="Century Schoolbook" panose="02040604050505020304" pitchFamily="18" charset="0"/>
              </a:rPr>
              <a:t>cert. denied</a:t>
            </a:r>
            <a:r>
              <a:rPr lang="en-US" altLang="en-US" sz="3200" dirty="0">
                <a:solidFill>
                  <a:srgbClr val="000000"/>
                </a:solidFill>
                <a:latin typeface="Century Schoolbook" panose="02040604050505020304" pitchFamily="18" charset="0"/>
              </a:rPr>
              <a:t> (Jan. 28, 2025)</a:t>
            </a:r>
            <a:endParaRPr lang="en-US" altLang="en-US" sz="3200" dirty="0">
              <a:latin typeface="Century Schoolbook" panose="02040604050505020304" pitchFamily="18" charset="0"/>
            </a:endParaRPr>
          </a:p>
        </p:txBody>
      </p:sp>
      <p:sp>
        <p:nvSpPr>
          <p:cNvPr id="8" name="Slide Number Placeholder 7">
            <a:extLst>
              <a:ext uri="{FF2B5EF4-FFF2-40B4-BE49-F238E27FC236}">
                <a16:creationId xmlns:a16="http://schemas.microsoft.com/office/drawing/2014/main" id="{82861F83-0619-AEAE-6B09-572154722288}"/>
              </a:ext>
            </a:extLst>
          </p:cNvPr>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1407597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163">
            <a:extLst>
              <a:ext uri="{FF2B5EF4-FFF2-40B4-BE49-F238E27FC236}">
                <a16:creationId xmlns:a16="http://schemas.microsoft.com/office/drawing/2014/main" id="{29B3699E-D8BF-ED29-11C1-03B8A96A8239}"/>
              </a:ext>
            </a:extLst>
          </p:cNvPr>
          <p:cNvSpPr>
            <a:spLocks noGrp="1" noChangeArrowheads="1"/>
          </p:cNvSpPr>
          <p:nvPr>
            <p:ph type="title"/>
          </p:nvPr>
        </p:nvSpPr>
        <p:spPr>
          <a:xfrm>
            <a:off x="667909" y="358975"/>
            <a:ext cx="8229600" cy="751389"/>
          </a:xfrm>
        </p:spPr>
        <p:txBody>
          <a:bodyPr/>
          <a:lstStyle/>
          <a:p>
            <a:r>
              <a:rPr lang="en-US" altLang="en-US" dirty="0"/>
              <a:t>HGN Test</a:t>
            </a:r>
          </a:p>
        </p:txBody>
      </p:sp>
      <p:sp>
        <p:nvSpPr>
          <p:cNvPr id="3" name="TextBox 2">
            <a:extLst>
              <a:ext uri="{FF2B5EF4-FFF2-40B4-BE49-F238E27FC236}">
                <a16:creationId xmlns:a16="http://schemas.microsoft.com/office/drawing/2014/main" id="{630BC7FA-4A1A-5A3D-B9D3-0FA5D64E16F9}"/>
              </a:ext>
            </a:extLst>
          </p:cNvPr>
          <p:cNvSpPr txBox="1"/>
          <p:nvPr/>
        </p:nvSpPr>
        <p:spPr>
          <a:xfrm>
            <a:off x="667909" y="1615764"/>
            <a:ext cx="10710407" cy="3046988"/>
          </a:xfrm>
          <a:prstGeom prst="rect">
            <a:avLst/>
          </a:prstGeom>
          <a:solidFill>
            <a:schemeClr val="tx1"/>
          </a:solidFill>
        </p:spPr>
        <p:txBody>
          <a:bodyPr wrap="square">
            <a:spAutoFit/>
          </a:bodyPr>
          <a:lstStyle/>
          <a:p>
            <a:pPr>
              <a:spcBef>
                <a:spcPts val="1200"/>
              </a:spcBef>
              <a:spcAft>
                <a:spcPts val="1200"/>
              </a:spcAft>
              <a:defRPr/>
            </a:pP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Trial court summarily</a:t>
            </a:r>
            <a:r>
              <a:rPr lang="en-US" sz="2400" kern="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overruled the objection, without allowing</a:t>
            </a:r>
            <a:r>
              <a:rPr lang="en-US" sz="2400" kern="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counsel to</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even finish his sentence, let</a:t>
            </a:r>
            <a:r>
              <a:rPr lang="en-US" sz="2400" kern="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alone expound on it. </a:t>
            </a: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court thus made no ruling on the trooper/witness’s qualifications to perform the test or “the relevance and reliability of the proffered testimony based on the </a:t>
            </a:r>
            <a:r>
              <a:rPr lang="en-US" sz="24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Daubert </a:t>
            </a: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standard.”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Nor did the State proffer any evidence supporting its admission under </a:t>
            </a:r>
            <a:r>
              <a:rPr lang="en-US" sz="24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Daubert</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Thus, the record is too “scant” to determine the admissibility of the evidence,</a:t>
            </a:r>
            <a:r>
              <a:rPr lang="en-US" sz="2400" kern="0" spc="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“especially</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given</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400" kern="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reported</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Georgia</a:t>
            </a:r>
            <a:r>
              <a:rPr lang="en-US" sz="2400" kern="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decision</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has</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ever</a:t>
            </a:r>
            <a:r>
              <a:rPr lang="en-US" sz="2400" kern="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considered</a:t>
            </a:r>
            <a:r>
              <a:rPr lang="en-US" sz="2400" kern="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kern="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reliability</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HGN- related evidence under the </a:t>
            </a:r>
            <a:r>
              <a:rPr lang="en-US" sz="24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Daubert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en-US" sz="2400" dirty="0">
                <a:solidFill>
                  <a:schemeClr val="bg1"/>
                </a:solidFill>
                <a:latin typeface="Times New Roman" panose="02020603050405020304" pitchFamily="18" charset="0"/>
                <a:ea typeface="ヒラギノ角ゴ Pro W3"/>
                <a:cs typeface="Times New Roman" panose="02020603050405020304" pitchFamily="18" charset="0"/>
              </a:rPr>
              <a:t> </a:t>
            </a:r>
          </a:p>
        </p:txBody>
      </p:sp>
      <p:sp>
        <p:nvSpPr>
          <p:cNvPr id="4" name="TextBox 3">
            <a:extLst>
              <a:ext uri="{FF2B5EF4-FFF2-40B4-BE49-F238E27FC236}">
                <a16:creationId xmlns:a16="http://schemas.microsoft.com/office/drawing/2014/main" id="{966005B0-35F2-C601-9D1C-ADF59CFBF481}"/>
              </a:ext>
            </a:extLst>
          </p:cNvPr>
          <p:cNvSpPr txBox="1"/>
          <p:nvPr/>
        </p:nvSpPr>
        <p:spPr>
          <a:xfrm>
            <a:off x="667909" y="5233750"/>
            <a:ext cx="10710407" cy="400110"/>
          </a:xfrm>
          <a:prstGeom prst="rect">
            <a:avLst/>
          </a:prstGeom>
          <a:solidFill>
            <a:schemeClr val="tx1"/>
          </a:solidFill>
        </p:spPr>
        <p:txBody>
          <a:bodyPr wrap="square">
            <a:spAutoFit/>
          </a:bodyPr>
          <a:lstStyle/>
          <a:p>
            <a:pPr>
              <a:spcBef>
                <a:spcPts val="1200"/>
              </a:spcBef>
              <a:spcAft>
                <a:spcPts val="1200"/>
              </a:spcAft>
              <a:defRPr/>
            </a:pPr>
            <a:r>
              <a:rPr lang="en-US" sz="2000" i="1" kern="0" dirty="0">
                <a:solidFill>
                  <a:schemeClr val="bg1"/>
                </a:solidFill>
                <a:effectLst/>
                <a:latin typeface="Times New Roman" panose="02020603050405020304" pitchFamily="18" charset="0"/>
                <a:ea typeface="Times New Roman" panose="02020603050405020304" pitchFamily="18" charset="0"/>
              </a:rPr>
              <a:t>Garrison</a:t>
            </a:r>
            <a:r>
              <a:rPr lang="en-US" sz="2000" i="1" kern="0" spc="200" dirty="0">
                <a:solidFill>
                  <a:schemeClr val="bg1"/>
                </a:solidFill>
                <a:effectLst/>
                <a:latin typeface="Times New Roman" panose="02020603050405020304" pitchFamily="18" charset="0"/>
                <a:ea typeface="Times New Roman" panose="02020603050405020304" pitchFamily="18" charset="0"/>
              </a:rPr>
              <a:t> </a:t>
            </a:r>
            <a:r>
              <a:rPr lang="en-US" sz="2000" i="1" kern="0" dirty="0">
                <a:solidFill>
                  <a:schemeClr val="bg1"/>
                </a:solidFill>
                <a:effectLst/>
                <a:latin typeface="Times New Roman" panose="02020603050405020304" pitchFamily="18" charset="0"/>
                <a:ea typeface="Times New Roman" panose="02020603050405020304" pitchFamily="18" charset="0"/>
              </a:rPr>
              <a:t>v.</a:t>
            </a:r>
            <a:r>
              <a:rPr lang="en-US" sz="2000" i="1" kern="0" spc="200" dirty="0">
                <a:solidFill>
                  <a:schemeClr val="bg1"/>
                </a:solidFill>
                <a:effectLst/>
                <a:latin typeface="Times New Roman" panose="02020603050405020304" pitchFamily="18" charset="0"/>
                <a:ea typeface="Times New Roman" panose="02020603050405020304" pitchFamily="18" charset="0"/>
              </a:rPr>
              <a:t> </a:t>
            </a:r>
            <a:r>
              <a:rPr lang="en-US" sz="2000" i="1" kern="0" dirty="0">
                <a:solidFill>
                  <a:schemeClr val="bg1"/>
                </a:solidFill>
                <a:effectLst/>
                <a:latin typeface="Times New Roman" panose="02020603050405020304" pitchFamily="18" charset="0"/>
                <a:ea typeface="Times New Roman" panose="02020603050405020304" pitchFamily="18" charset="0"/>
              </a:rPr>
              <a:t>State</a:t>
            </a:r>
            <a:r>
              <a:rPr lang="en-US" sz="2000" kern="0" dirty="0">
                <a:solidFill>
                  <a:schemeClr val="bg1"/>
                </a:solidFill>
                <a:effectLst/>
                <a:latin typeface="Times New Roman" panose="02020603050405020304" pitchFamily="18" charset="0"/>
                <a:ea typeface="Times New Roman" panose="02020603050405020304" pitchFamily="18" charset="0"/>
              </a:rPr>
              <a: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S24G0007,</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spc="-19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Ga.</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spc="-19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S.E.2d</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2024</a:t>
            </a:r>
            <a:r>
              <a:rPr lang="en-US" sz="2000" kern="0" spc="18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WL</a:t>
            </a:r>
            <a:r>
              <a:rPr lang="en-US" sz="2000" kern="0" spc="19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3802691</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(August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13, 2024). </a:t>
            </a:r>
            <a:endParaRPr lang="en-US" sz="2000" dirty="0">
              <a:solidFill>
                <a:schemeClr val="bg1"/>
              </a:solidFill>
              <a:latin typeface="Times New Roman" panose="02020603050405020304" pitchFamily="18" charset="0"/>
              <a:ea typeface="ヒラギノ角ゴ Pro W3"/>
              <a:cs typeface="Times New Roman" panose="02020603050405020304" pitchFamily="18" charset="0"/>
            </a:endParaRPr>
          </a:p>
        </p:txBody>
      </p:sp>
      <p:sp>
        <p:nvSpPr>
          <p:cNvPr id="2" name="Slide Number Placeholder 1">
            <a:extLst>
              <a:ext uri="{FF2B5EF4-FFF2-40B4-BE49-F238E27FC236}">
                <a16:creationId xmlns:a16="http://schemas.microsoft.com/office/drawing/2014/main" id="{470E35C2-CC2F-2028-8041-2E1DE707574F}"/>
              </a:ext>
            </a:extLst>
          </p:cNvPr>
          <p:cNvSpPr>
            <a:spLocks noGrp="1"/>
          </p:cNvSpPr>
          <p:nvPr>
            <p:ph type="sldNum" sz="quarter" idx="2"/>
          </p:nvPr>
        </p:nvSpPr>
        <p:spPr/>
        <p:txBody>
          <a:bodyPr/>
          <a:lstStyle/>
          <a:p>
            <a:fld id="{86CB4B4D-7CA3-9044-876B-883B54F8677D}" type="slidenum">
              <a:rPr lang="en-US" smtClean="0"/>
              <a:t>47</a:t>
            </a:fld>
            <a:endParaRPr lang="en-US"/>
          </a:p>
        </p:txBody>
      </p:sp>
    </p:spTree>
    <p:extLst>
      <p:ext uri="{BB962C8B-B14F-4D97-AF65-F5344CB8AC3E}">
        <p14:creationId xmlns:p14="http://schemas.microsoft.com/office/powerpoint/2010/main" val="196983536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AB8-636B-C083-4C59-824DA2927E8C}"/>
              </a:ext>
            </a:extLst>
          </p:cNvPr>
          <p:cNvSpPr>
            <a:spLocks noGrp="1"/>
          </p:cNvSpPr>
          <p:nvPr>
            <p:ph type="title"/>
          </p:nvPr>
        </p:nvSpPr>
        <p:spPr/>
        <p:txBody>
          <a:bodyPr/>
          <a:lstStyle/>
          <a:p>
            <a:r>
              <a:rPr lang="en-US" dirty="0"/>
              <a:t>Refusal of State Blood Tests</a:t>
            </a:r>
          </a:p>
        </p:txBody>
      </p:sp>
      <p:sp>
        <p:nvSpPr>
          <p:cNvPr id="4" name="TextBox 3">
            <a:extLst>
              <a:ext uri="{FF2B5EF4-FFF2-40B4-BE49-F238E27FC236}">
                <a16:creationId xmlns:a16="http://schemas.microsoft.com/office/drawing/2014/main" id="{F7F73373-35C3-131A-6B2A-C46124911112}"/>
              </a:ext>
            </a:extLst>
          </p:cNvPr>
          <p:cNvSpPr txBox="1"/>
          <p:nvPr/>
        </p:nvSpPr>
        <p:spPr>
          <a:xfrm>
            <a:off x="771645" y="1997839"/>
            <a:ext cx="10648709" cy="2862322"/>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buNone/>
            </a:pPr>
            <a:r>
              <a:rPr lang="en-US" sz="2000" b="1" kern="0" dirty="0">
                <a:solidFill>
                  <a:schemeClr val="bg1"/>
                </a:solidFill>
                <a:effectLst/>
                <a:latin typeface="Times New Roman" panose="02020603050405020304" pitchFamily="18" charset="0"/>
                <a:ea typeface="Times New Roman" panose="02020603050405020304" pitchFamily="18" charset="0"/>
              </a:rPr>
              <a:t>Defendant here not only challenged the constitutionality of the statutes, but also argued for exclusion of the evidence under Rule 403 as being substantially more prejudicial than probative. The trial court erred by failing to rule on this argument before taking up the constitutionality issue. </a:t>
            </a:r>
            <a:r>
              <a:rPr lang="en-US" sz="2000" kern="0" dirty="0">
                <a:solidFill>
                  <a:schemeClr val="bg1"/>
                </a:solidFill>
                <a:effectLst/>
                <a:latin typeface="Times New Roman" panose="02020603050405020304" pitchFamily="18" charset="0"/>
                <a:ea typeface="Times New Roman" panose="02020603050405020304" pitchFamily="18" charset="0"/>
              </a:rPr>
              <a:t>“[The Rule 403] argument ‘presents a threshold issue of constitutional avoidance’ because if evidence of his refusal to consent to the blood test is due to be excluded as more prejudicial than probative, there will be ‘no occasion to reach the merits of his constitutional claim.’ </a:t>
            </a:r>
            <a:r>
              <a:rPr lang="en-US" sz="2000" i="1" kern="0" dirty="0">
                <a:solidFill>
                  <a:schemeClr val="bg1"/>
                </a:solidFill>
                <a:effectLst/>
                <a:latin typeface="Times New Roman" panose="02020603050405020304" pitchFamily="18" charset="0"/>
                <a:ea typeface="Times New Roman" panose="02020603050405020304" pitchFamily="18" charset="0"/>
              </a:rPr>
              <a:t>State v. </a:t>
            </a:r>
            <a:r>
              <a:rPr lang="en-US" sz="2000" i="1" kern="0" dirty="0" err="1">
                <a:solidFill>
                  <a:schemeClr val="bg1"/>
                </a:solidFill>
                <a:effectLst/>
                <a:latin typeface="Times New Roman" panose="02020603050405020304" pitchFamily="18" charset="0"/>
                <a:ea typeface="Times New Roman" panose="02020603050405020304" pitchFamily="18" charset="0"/>
              </a:rPr>
              <a:t>Mondor</a:t>
            </a:r>
            <a:r>
              <a:rPr lang="en-US" sz="2000" kern="0" dirty="0">
                <a:solidFill>
                  <a:schemeClr val="bg1"/>
                </a:solidFill>
                <a:effectLst/>
                <a:latin typeface="Times New Roman" panose="02020603050405020304" pitchFamily="18" charset="0"/>
                <a:ea typeface="Times New Roman" panose="02020603050405020304" pitchFamily="18" charset="0"/>
              </a:rPr>
              <a:t>, 306 Ga. 338, 344-345(2), 830 S.E.2d 206 (2019).</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Thus,</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rather</a:t>
            </a:r>
            <a:r>
              <a:rPr lang="en-US" sz="2000" kern="0" spc="-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than</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‘jumping</a:t>
            </a:r>
            <a:r>
              <a:rPr lang="en-US" sz="2000" kern="0" spc="-1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straight to</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the constitutional question[,]</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[t]he trial court</a:t>
            </a:r>
            <a:r>
              <a:rPr lang="en-US" sz="2000" kern="0" spc="-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should have resolved the statutory question first.’ </a:t>
            </a:r>
            <a:r>
              <a:rPr lang="en-US" sz="2000" i="1" kern="0" dirty="0">
                <a:solidFill>
                  <a:schemeClr val="bg1"/>
                </a:solidFill>
                <a:effectLst/>
                <a:latin typeface="Times New Roman" panose="02020603050405020304" pitchFamily="18" charset="0"/>
                <a:ea typeface="Times New Roman" panose="02020603050405020304" pitchFamily="18" charset="0"/>
              </a:rPr>
              <a:t>Deal v. Coleman</a:t>
            </a:r>
            <a:r>
              <a:rPr lang="en-US" sz="2000" kern="0" dirty="0">
                <a:solidFill>
                  <a:schemeClr val="bg1"/>
                </a:solidFill>
                <a:effectLst/>
                <a:latin typeface="Times New Roman" panose="02020603050405020304" pitchFamily="18" charset="0"/>
                <a:ea typeface="Times New Roman" panose="02020603050405020304" pitchFamily="18" charset="0"/>
              </a:rPr>
              <a:t>, 294 Ga. 170, 171(1) n.7, 751 S.E.2d 337 (2013).” </a:t>
            </a:r>
            <a:endParaRPr lang="en-US" sz="2400" dirty="0">
              <a:solidFill>
                <a:schemeClr val="bg1"/>
              </a:solidFill>
            </a:endParaRPr>
          </a:p>
        </p:txBody>
      </p:sp>
      <p:sp>
        <p:nvSpPr>
          <p:cNvPr id="5" name="TextBox 4">
            <a:extLst>
              <a:ext uri="{FF2B5EF4-FFF2-40B4-BE49-F238E27FC236}">
                <a16:creationId xmlns:a16="http://schemas.microsoft.com/office/drawing/2014/main" id="{B4C1D410-2044-E949-4B4F-1B4BCACDC467}"/>
              </a:ext>
            </a:extLst>
          </p:cNvPr>
          <p:cNvSpPr txBox="1"/>
          <p:nvPr/>
        </p:nvSpPr>
        <p:spPr>
          <a:xfrm>
            <a:off x="771644" y="5475866"/>
            <a:ext cx="10648709" cy="400110"/>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buNone/>
            </a:pPr>
            <a:r>
              <a:rPr lang="en-US" sz="2000" i="1" kern="0" dirty="0">
                <a:solidFill>
                  <a:schemeClr val="bg1"/>
                </a:solidFill>
                <a:effectLst/>
                <a:latin typeface="Times New Roman" panose="02020603050405020304" pitchFamily="18" charset="0"/>
                <a:ea typeface="Times New Roman" panose="02020603050405020304" pitchFamily="18" charset="0"/>
              </a:rPr>
              <a:t>State v. Randall, </a:t>
            </a:r>
            <a:r>
              <a:rPr lang="en-US" sz="2000" kern="0" dirty="0">
                <a:solidFill>
                  <a:schemeClr val="bg1"/>
                </a:solidFill>
                <a:effectLst/>
                <a:latin typeface="Times New Roman" panose="02020603050405020304" pitchFamily="18" charset="0"/>
                <a:ea typeface="Times New Roman" panose="02020603050405020304" pitchFamily="18" charset="0"/>
              </a:rPr>
              <a:t>318 Ga. 79, 897 S.E.2d 444 (January 17, 2024). </a:t>
            </a:r>
            <a:endParaRPr lang="en-US" sz="2000" dirty="0">
              <a:solidFill>
                <a:schemeClr val="bg1"/>
              </a:solidFill>
            </a:endParaRPr>
          </a:p>
        </p:txBody>
      </p:sp>
      <p:sp>
        <p:nvSpPr>
          <p:cNvPr id="6" name="Slide Number Placeholder 5">
            <a:extLst>
              <a:ext uri="{FF2B5EF4-FFF2-40B4-BE49-F238E27FC236}">
                <a16:creationId xmlns:a16="http://schemas.microsoft.com/office/drawing/2014/main" id="{2517F5EA-981D-846A-9D92-41D72A0C736B}"/>
              </a:ext>
            </a:extLst>
          </p:cNvPr>
          <p:cNvSpPr>
            <a:spLocks noGrp="1"/>
          </p:cNvSpPr>
          <p:nvPr>
            <p:ph type="sldNum" sz="quarter" idx="2"/>
          </p:nvPr>
        </p:nvSpPr>
        <p:spPr/>
        <p:txBody>
          <a:bodyPr/>
          <a:lstStyle/>
          <a:p>
            <a:fld id="{86CB4B4D-7CA3-9044-876B-883B54F8677D}" type="slidenum">
              <a:rPr lang="en-US" smtClean="0"/>
              <a:t>48</a:t>
            </a:fld>
            <a:endParaRPr lang="en-US"/>
          </a:p>
        </p:txBody>
      </p:sp>
    </p:spTree>
    <p:extLst>
      <p:ext uri="{BB962C8B-B14F-4D97-AF65-F5344CB8AC3E}">
        <p14:creationId xmlns:p14="http://schemas.microsoft.com/office/powerpoint/2010/main" val="126759984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13BC-68B3-FE19-8188-E64660677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7EED1-DB21-5230-D0D2-0BC7DBD16359}"/>
              </a:ext>
            </a:extLst>
          </p:cNvPr>
          <p:cNvSpPr>
            <a:spLocks noGrp="1"/>
          </p:cNvSpPr>
          <p:nvPr>
            <p:ph type="title"/>
          </p:nvPr>
        </p:nvSpPr>
        <p:spPr/>
        <p:txBody>
          <a:bodyPr/>
          <a:lstStyle/>
          <a:p>
            <a:r>
              <a:rPr lang="en-US" dirty="0"/>
              <a:t>Refusal of State Blood Tests</a:t>
            </a:r>
          </a:p>
        </p:txBody>
      </p:sp>
      <p:sp>
        <p:nvSpPr>
          <p:cNvPr id="6" name="Rectangle 1">
            <a:extLst>
              <a:ext uri="{FF2B5EF4-FFF2-40B4-BE49-F238E27FC236}">
                <a16:creationId xmlns:a16="http://schemas.microsoft.com/office/drawing/2014/main" id="{04600332-BA88-2CBD-078F-2524CFC8C3CF}"/>
              </a:ext>
            </a:extLst>
          </p:cNvPr>
          <p:cNvSpPr>
            <a:spLocks noChangeArrowheads="1"/>
          </p:cNvSpPr>
          <p:nvPr/>
        </p:nvSpPr>
        <p:spPr bwMode="auto">
          <a:xfrm>
            <a:off x="431515" y="2070283"/>
            <a:ext cx="11538134"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entury Schoolbook" panose="02040604050505020304" pitchFamily="18" charset="0"/>
              </a:rPr>
              <a:t>Instead, the state constitutional issue argued below is novel; the trial court did not engage with the novelty. Vacatur and remand for consideration of the actual novel issue is appropriate in such circumstances. But it's also appropriate for another reason: our caselaw has over and over again made clear that Georgia courts should not reach a constitutional challenge to a state statute if there's an alternative ground on which to decide the case. See, e.g., </a:t>
            </a:r>
            <a:r>
              <a:rPr kumimoji="0" lang="en-US" altLang="en-US" sz="2400" b="0" i="1" u="none" strike="noStrike" cap="none" normalizeH="0" baseline="0" dirty="0">
                <a:ln>
                  <a:noFill/>
                </a:ln>
                <a:solidFill>
                  <a:srgbClr val="3D3D3D"/>
                </a:solidFill>
                <a:effectLst/>
                <a:latin typeface="Century Schoolbook" panose="02040604050505020304" pitchFamily="18" charset="0"/>
              </a:rPr>
              <a:t>State v. Randall</a:t>
            </a:r>
            <a:r>
              <a:rPr kumimoji="0" lang="en-US" altLang="en-US" sz="2400" b="0" i="0" u="none" strike="noStrike" cap="none" normalizeH="0" baseline="0" dirty="0">
                <a:ln>
                  <a:noFill/>
                </a:ln>
                <a:solidFill>
                  <a:srgbClr val="000000"/>
                </a:solidFill>
                <a:effectLst/>
                <a:latin typeface="Century Schoolbook" panose="02040604050505020304" pitchFamily="18" charset="0"/>
              </a:rPr>
              <a:t>, 318 Ga. 79, 81-82 (2), 897 S.E.2d 444 (2024); </a:t>
            </a:r>
            <a:r>
              <a:rPr kumimoji="0" lang="en-US" altLang="en-US" sz="2400" b="0" i="1" u="none" strike="noStrike" cap="none" normalizeH="0" baseline="0" dirty="0">
                <a:ln>
                  <a:noFill/>
                </a:ln>
                <a:solidFill>
                  <a:srgbClr val="3D3D3D"/>
                </a:solidFill>
                <a:effectLst/>
                <a:latin typeface="Century Schoolbook" panose="02040604050505020304" pitchFamily="18" charset="0"/>
              </a:rPr>
              <a:t>Sons of Confederate Veterans v. Henry County Bd. of Commissioners</a:t>
            </a:r>
            <a:r>
              <a:rPr kumimoji="0" lang="en-US" altLang="en-US" sz="2400" b="0" i="0" u="none" strike="noStrike" cap="none" normalizeH="0" baseline="0" dirty="0">
                <a:ln>
                  <a:noFill/>
                </a:ln>
                <a:solidFill>
                  <a:srgbClr val="000000"/>
                </a:solidFill>
                <a:effectLst/>
                <a:latin typeface="Century Schoolbook" panose="02040604050505020304" pitchFamily="18" charset="0"/>
              </a:rPr>
              <a:t>, 315 Ga. 39, 65 (2) (d) (i), 880 S.E.2d 168 (2022) (citing </a:t>
            </a:r>
            <a:r>
              <a:rPr kumimoji="0" lang="en-US" altLang="en-US" sz="2400" b="0" i="1" u="none" strike="noStrike" cap="none" normalizeH="0" baseline="0" dirty="0">
                <a:ln>
                  <a:noFill/>
                </a:ln>
                <a:solidFill>
                  <a:srgbClr val="3D3D3D"/>
                </a:solidFill>
                <a:effectLst/>
                <a:latin typeface="Century Schoolbook" panose="02040604050505020304" pitchFamily="18" charset="0"/>
              </a:rPr>
              <a:t>Deal v. Coleman</a:t>
            </a:r>
            <a:r>
              <a:rPr kumimoji="0" lang="en-US" altLang="en-US" sz="2400" b="0" i="0" u="none" strike="noStrike" cap="none" normalizeH="0" baseline="0" dirty="0">
                <a:ln>
                  <a:noFill/>
                </a:ln>
                <a:solidFill>
                  <a:srgbClr val="000000"/>
                </a:solidFill>
                <a:effectLst/>
                <a:latin typeface="Century Schoolbook" panose="02040604050505020304" pitchFamily="18" charset="0"/>
              </a:rPr>
              <a:t>, 294 Ga. 170, 171 (1) n.7, 751 S.E.2d 337 (2013)).</a:t>
            </a:r>
            <a:br>
              <a:rPr kumimoji="0" lang="en-US" altLang="en-US" sz="2400" b="0" i="0" u="none" strike="noStrike" cap="none" normalizeH="0" baseline="0" dirty="0">
                <a:ln>
                  <a:noFill/>
                </a:ln>
                <a:solidFill>
                  <a:srgbClr val="000000"/>
                </a:solidFill>
                <a:effectLst/>
                <a:latin typeface="Century Schoolbook" panose="02040604050505020304" pitchFamily="18" charset="0"/>
              </a:rPr>
            </a:br>
            <a:br>
              <a:rPr kumimoji="0" lang="en-US" altLang="en-US" sz="2400" b="0" i="0" u="none" strike="noStrike" cap="none" normalizeH="0" baseline="0" dirty="0">
                <a:ln>
                  <a:noFill/>
                </a:ln>
                <a:solidFill>
                  <a:srgbClr val="000000"/>
                </a:solidFill>
                <a:effectLst/>
                <a:latin typeface="Century Schoolbook" panose="02040604050505020304" pitchFamily="18" charset="0"/>
              </a:rPr>
            </a:br>
            <a:endParaRPr kumimoji="0" lang="en-US" altLang="en-US" sz="2400" b="0" i="0" u="none" strike="noStrike" cap="none" normalizeH="0" baseline="0" dirty="0">
              <a:ln>
                <a:noFill/>
              </a:ln>
              <a:solidFill>
                <a:srgbClr val="000000"/>
              </a:solidFill>
              <a:effectLst/>
              <a:latin typeface="Century Schoolbook"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3D3D3D"/>
                </a:solidFill>
                <a:effectLst/>
                <a:latin typeface="Century Schoolbook" panose="02040604050505020304" pitchFamily="18" charset="0"/>
              </a:rPr>
              <a:t>State v. Dias</a:t>
            </a:r>
            <a:r>
              <a:rPr kumimoji="0" lang="en-US" altLang="en-US" sz="2400" b="0" i="0" u="none" strike="noStrike" cap="none" normalizeH="0" baseline="0" dirty="0">
                <a:ln>
                  <a:noFill/>
                </a:ln>
                <a:solidFill>
                  <a:srgbClr val="000000"/>
                </a:solidFill>
                <a:effectLst/>
                <a:latin typeface="Century Schoolbook" panose="02040604050505020304" pitchFamily="18" charset="0"/>
              </a:rPr>
              <a:t>, No. S24A1373, 2025 WL 795316, at *3 (Ga. Mar. 13, 2025)</a:t>
            </a:r>
            <a:endParaRPr kumimoji="0" lang="en-US" altLang="en-US" sz="2400" b="0" i="0" u="none" strike="noStrike" cap="none" normalizeH="0" baseline="0" dirty="0">
              <a:ln>
                <a:noFill/>
              </a:ln>
              <a:solidFill>
                <a:schemeClr val="tx1"/>
              </a:solidFill>
              <a:effectLst/>
              <a:latin typeface="Century Schoolbook" panose="02040604050505020304" pitchFamily="18" charset="0"/>
            </a:endParaRPr>
          </a:p>
        </p:txBody>
      </p:sp>
      <p:sp>
        <p:nvSpPr>
          <p:cNvPr id="4" name="Slide Number Placeholder 3">
            <a:extLst>
              <a:ext uri="{FF2B5EF4-FFF2-40B4-BE49-F238E27FC236}">
                <a16:creationId xmlns:a16="http://schemas.microsoft.com/office/drawing/2014/main" id="{1DC96C7F-7ABE-F917-664D-CDA1C8EE2877}"/>
              </a:ext>
            </a:extLst>
          </p:cNvPr>
          <p:cNvSpPr>
            <a:spLocks noGrp="1"/>
          </p:cNvSpPr>
          <p:nvPr>
            <p:ph type="sldNum" sz="quarter" idx="2"/>
          </p:nvPr>
        </p:nvSpPr>
        <p:spPr/>
        <p:txBody>
          <a:bodyPr/>
          <a:lstStyle/>
          <a:p>
            <a:fld id="{86CB4B4D-7CA3-9044-876B-883B54F8677D}" type="slidenum">
              <a:rPr lang="en-US" smtClean="0"/>
              <a:t>49</a:t>
            </a:fld>
            <a:endParaRPr lang="en-US"/>
          </a:p>
        </p:txBody>
      </p:sp>
    </p:spTree>
    <p:extLst>
      <p:ext uri="{BB962C8B-B14F-4D97-AF65-F5344CB8AC3E}">
        <p14:creationId xmlns:p14="http://schemas.microsoft.com/office/powerpoint/2010/main" val="32003820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a:extLst>
              <a:ext uri="{FF2B5EF4-FFF2-40B4-BE49-F238E27FC236}">
                <a16:creationId xmlns:a16="http://schemas.microsoft.com/office/drawing/2014/main" id="{CBD348C4-CFB0-4D1E-1B8D-9BA5C2AD0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727076"/>
            <a:ext cx="9620251"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4FC3CE9-0701-29E1-75DF-440C5ABD8570}"/>
              </a:ext>
            </a:extLst>
          </p:cNvPr>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DE619-60ED-7E52-BD94-41D2BAF9FA5A}"/>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2EF2C164-275A-2C42-675B-FEE093306D81}"/>
              </a:ext>
            </a:extLst>
          </p:cNvPr>
          <p:cNvSpPr>
            <a:spLocks noChangeArrowheads="1"/>
          </p:cNvSpPr>
          <p:nvPr/>
        </p:nvSpPr>
        <p:spPr bwMode="auto">
          <a:xfrm>
            <a:off x="682925" y="7695198"/>
            <a:ext cx="1106228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ACEAC8A-242A-268D-7B27-51C3DB8F60FC}"/>
              </a:ext>
            </a:extLst>
          </p:cNvPr>
          <p:cNvSpPr>
            <a:spLocks noChangeArrowheads="1"/>
          </p:cNvSpPr>
          <p:nvPr/>
        </p:nvSpPr>
        <p:spPr bwMode="auto">
          <a:xfrm>
            <a:off x="251410" y="835309"/>
            <a:ext cx="11689179" cy="5940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Evidence that someone refuses to consent to a warrantless search may be relevant in the sense that it provides nonzero probative value to prove consciousness of guilt. But it seems to me that the probative value of that evidence will rarely be more than barely nonzero. There are a host of reasons why a completely law-abiding Georgian may decline to consent to a warrantless search: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They might be busy.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They might be in a bad mood.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They might be late — to work, to pick up a child, or some other important errand.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They might be afraid of, or suspicious of, law enforcement, and therefore wary of prolonging their encounter.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a:t>
            </a:r>
            <a:r>
              <a:rPr kumimoji="0" lang="en-US" altLang="en-US" sz="2000" b="1" i="1" u="none" strike="noStrike" cap="none" normalizeH="0" baseline="0" dirty="0">
                <a:ln>
                  <a:noFill/>
                </a:ln>
                <a:solidFill>
                  <a:srgbClr val="000000"/>
                </a:solidFill>
                <a:effectLst/>
                <a:latin typeface="Century Schoolbook" panose="02040604050505020304" pitchFamily="18" charset="0"/>
              </a:rPr>
              <a:t>They might have a deeply held appreciation for our hard-won constitutional rights and are simply declining on principle.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a:t>
            </a:r>
            <a:r>
              <a:rPr kumimoji="0" lang="en-US" altLang="en-US" sz="2000" b="1" i="0" u="none" strike="noStrike" cap="none" normalizeH="0" baseline="0" dirty="0">
                <a:ln>
                  <a:noFill/>
                </a:ln>
                <a:solidFill>
                  <a:srgbClr val="000000"/>
                </a:solidFill>
                <a:effectLst/>
                <a:latin typeface="Century Schoolbook" panose="02040604050505020304" pitchFamily="18" charset="0"/>
              </a:rPr>
              <a:t>They might have a host of other reasons that the cost of publishing these opinions renders unwise for me to continue enumerating.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 And when the warrantless search for which consent is requested involves needles puncturing their skin — as the one here did — they might just have a thing about needles and/or the sight of their own blood.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000000"/>
                </a:solidFill>
                <a:effectLst/>
                <a:latin typeface="Century Schoolbook" panose="02040604050505020304" pitchFamily="18" charset="0"/>
              </a:rPr>
            </a:br>
            <a:endParaRPr kumimoji="0" lang="en-US" altLang="en-US" sz="2000" b="0" i="0" u="none" strike="noStrike" cap="none" normalizeH="0" baseline="0" dirty="0">
              <a:ln>
                <a:noFill/>
              </a:ln>
              <a:solidFill>
                <a:srgbClr val="000000"/>
              </a:solidFill>
              <a:effectLst/>
              <a:latin typeface="Century Schoolbook"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rgbClr val="3D3D3D"/>
                </a:solidFill>
                <a:effectLst/>
                <a:latin typeface="Century Schoolbook" panose="02040604050505020304" pitchFamily="18" charset="0"/>
              </a:rPr>
              <a:t>State v. Dias</a:t>
            </a:r>
            <a:r>
              <a:rPr kumimoji="0" lang="en-US" altLang="en-US" sz="2000" b="0" i="0" u="none" strike="noStrike" cap="none" normalizeH="0" baseline="0" dirty="0">
                <a:ln>
                  <a:noFill/>
                </a:ln>
                <a:solidFill>
                  <a:srgbClr val="000000"/>
                </a:solidFill>
                <a:effectLst/>
                <a:latin typeface="Century Schoolbook" panose="02040604050505020304" pitchFamily="18" charset="0"/>
              </a:rPr>
              <a:t>, No. S24A1373, 2025 WL 795316, at *3–4 (Ga. Mar. 13, 2025)</a:t>
            </a:r>
            <a:endParaRPr kumimoji="0" lang="en-US" altLang="en-US" sz="2000" b="0" i="0" u="none" strike="noStrike" cap="none" normalizeH="0" baseline="0" dirty="0">
              <a:ln>
                <a:noFill/>
              </a:ln>
              <a:solidFill>
                <a:schemeClr val="tx1"/>
              </a:solidFill>
              <a:effectLst/>
              <a:latin typeface="Century Schoolbook" panose="02040604050505020304" pitchFamily="18" charset="0"/>
            </a:endParaRPr>
          </a:p>
        </p:txBody>
      </p:sp>
      <p:sp>
        <p:nvSpPr>
          <p:cNvPr id="2" name="Title 1">
            <a:extLst>
              <a:ext uri="{FF2B5EF4-FFF2-40B4-BE49-F238E27FC236}">
                <a16:creationId xmlns:a16="http://schemas.microsoft.com/office/drawing/2014/main" id="{F47F6747-7538-0684-79B2-11FC58E00380}"/>
              </a:ext>
            </a:extLst>
          </p:cNvPr>
          <p:cNvSpPr>
            <a:spLocks noGrp="1"/>
          </p:cNvSpPr>
          <p:nvPr>
            <p:ph type="title"/>
          </p:nvPr>
        </p:nvSpPr>
        <p:spPr>
          <a:xfrm>
            <a:off x="682925" y="82603"/>
            <a:ext cx="9404723" cy="1400530"/>
          </a:xfrm>
        </p:spPr>
        <p:txBody>
          <a:bodyPr/>
          <a:lstStyle/>
          <a:p>
            <a:r>
              <a:rPr lang="en-US" dirty="0"/>
              <a:t>This is awesome. </a:t>
            </a:r>
          </a:p>
        </p:txBody>
      </p:sp>
      <p:sp>
        <p:nvSpPr>
          <p:cNvPr id="5" name="Slide Number Placeholder 4">
            <a:extLst>
              <a:ext uri="{FF2B5EF4-FFF2-40B4-BE49-F238E27FC236}">
                <a16:creationId xmlns:a16="http://schemas.microsoft.com/office/drawing/2014/main" id="{97F74873-8BB4-C1F4-9362-16C93F358F74}"/>
              </a:ext>
            </a:extLst>
          </p:cNvPr>
          <p:cNvSpPr>
            <a:spLocks noGrp="1"/>
          </p:cNvSpPr>
          <p:nvPr>
            <p:ph type="sldNum" sz="quarter" idx="2"/>
          </p:nvPr>
        </p:nvSpPr>
        <p:spPr/>
        <p:txBody>
          <a:bodyPr/>
          <a:lstStyle/>
          <a:p>
            <a:fld id="{86CB4B4D-7CA3-9044-876B-883B54F8677D}" type="slidenum">
              <a:rPr lang="en-US" smtClean="0"/>
              <a:t>50</a:t>
            </a:fld>
            <a:endParaRPr lang="en-US"/>
          </a:p>
        </p:txBody>
      </p:sp>
    </p:spTree>
    <p:extLst>
      <p:ext uri="{BB962C8B-B14F-4D97-AF65-F5344CB8AC3E}">
        <p14:creationId xmlns:p14="http://schemas.microsoft.com/office/powerpoint/2010/main" val="421875690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79DE-7F8E-5A24-B724-14E16563C44D}"/>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13F04DDD-6491-038A-DCDA-B4A1F2C66CF3}"/>
              </a:ext>
            </a:extLst>
          </p:cNvPr>
          <p:cNvSpPr>
            <a:spLocks noChangeArrowheads="1"/>
          </p:cNvSpPr>
          <p:nvPr/>
        </p:nvSpPr>
        <p:spPr bwMode="auto">
          <a:xfrm>
            <a:off x="598661" y="6848666"/>
            <a:ext cx="11221769"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45E4EADB-22E5-63CA-77A1-B126248B9D85}"/>
              </a:ext>
            </a:extLst>
          </p:cNvPr>
          <p:cNvSpPr>
            <a:spLocks noChangeArrowheads="1"/>
          </p:cNvSpPr>
          <p:nvPr/>
        </p:nvSpPr>
        <p:spPr bwMode="auto">
          <a:xfrm>
            <a:off x="167146" y="1335739"/>
            <a:ext cx="11857707"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All of those are perfectly good reasons not to consent. None of those reasons offer any basis for suspecting the nonconsenting person of crime. And so the mere fact that a person asked by law enforcement if they will allow a warrantless blood draw says “no” — an answer both the United States and Georgia Constitutions vest every Georgian with the absolute right to give — usually cannot be said to have much more than barely nonzero probative value as to guilt of a suspected crime.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Century Schoolbook"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But when a Georgian says “no” when asked to submit to a warrantless blood draw and a prosecutor then seeks to offer that response as affirmative evidence of guilt, the risk of unfair prejudice will often be much higher than barely nonzero.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entury Schoolbook" panose="02040604050505020304" pitchFamily="18" charset="0"/>
              </a:rPr>
              <a:t>And whether or not that alternative ground is ultimately dispositive, the trial court has not yet addressed it.</a:t>
            </a:r>
            <a:r>
              <a:rPr kumimoji="0" lang="en-US" altLang="en-US" sz="2000" b="0" i="0" u="none" strike="noStrike" cap="none" normalizeH="0" baseline="30000" dirty="0">
                <a:ln>
                  <a:noFill/>
                </a:ln>
                <a:solidFill>
                  <a:srgbClr val="3D3D3D"/>
                </a:solidFill>
                <a:effectLst/>
                <a:latin typeface="Century Schoolbook" panose="02040604050505020304" pitchFamily="18" charset="0"/>
              </a:rPr>
              <a:t>8</a:t>
            </a:r>
            <a:r>
              <a:rPr kumimoji="0" lang="en-US" altLang="en-US" sz="2000" b="0" i="0" u="none" strike="noStrike" cap="none" normalizeH="0" baseline="0" dirty="0">
                <a:ln>
                  <a:noFill/>
                </a:ln>
                <a:solidFill>
                  <a:srgbClr val="000000"/>
                </a:solidFill>
                <a:effectLst/>
                <a:latin typeface="Century Schoolbook" panose="02040604050505020304" pitchFamily="18" charset="0"/>
              </a:rPr>
              <a:t> It should do so on remand before reaching any constitutional issues. See </a:t>
            </a:r>
            <a:r>
              <a:rPr kumimoji="0" lang="en-US" altLang="en-US" sz="2000" b="0" i="1" u="none" strike="noStrike" cap="none" normalizeH="0" baseline="0" dirty="0">
                <a:ln>
                  <a:noFill/>
                </a:ln>
                <a:solidFill>
                  <a:srgbClr val="3D3D3D"/>
                </a:solidFill>
                <a:effectLst/>
                <a:latin typeface="Century Schoolbook" panose="02040604050505020304" pitchFamily="18" charset="0"/>
              </a:rPr>
              <a:t>Randall</a:t>
            </a:r>
            <a:r>
              <a:rPr kumimoji="0" lang="en-US" altLang="en-US" sz="2000" b="0" i="0" u="none" strike="noStrike" cap="none" normalizeH="0" baseline="0" dirty="0">
                <a:ln>
                  <a:noFill/>
                </a:ln>
                <a:solidFill>
                  <a:srgbClr val="000000"/>
                </a:solidFill>
                <a:effectLst/>
                <a:latin typeface="Century Schoolbook" panose="02040604050505020304" pitchFamily="18" charset="0"/>
              </a:rPr>
              <a:t>, 318 Ga. at 82 (2), 897 S.E.2d 444 (trial court should have resolved Rule 403 argument before reaching constitutional challenge to admissibility of blood test refusal evidence).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000000"/>
                </a:solidFill>
                <a:effectLst/>
                <a:latin typeface="Century Schoolbook" panose="02040604050505020304" pitchFamily="18" charset="0"/>
              </a:rPr>
            </a:br>
            <a:endParaRPr kumimoji="0" lang="en-US" altLang="en-US" sz="2000" b="0" i="0" u="none" strike="noStrike" cap="none" normalizeH="0" baseline="0" dirty="0">
              <a:ln>
                <a:noFill/>
              </a:ln>
              <a:solidFill>
                <a:srgbClr val="000000"/>
              </a:solidFill>
              <a:effectLst/>
              <a:latin typeface="Century Schoolbook" panose="020406040505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strike="noStrike" cap="none" normalizeH="0" baseline="0" dirty="0">
                <a:ln>
                  <a:noFill/>
                </a:ln>
                <a:solidFill>
                  <a:srgbClr val="3D3D3D"/>
                </a:solidFill>
                <a:effectLst/>
                <a:latin typeface="Century Schoolbook" panose="02040604050505020304" pitchFamily="18" charset="0"/>
              </a:rPr>
              <a:t>State v. Dias</a:t>
            </a:r>
            <a:r>
              <a:rPr kumimoji="0" lang="en-US" altLang="en-US" sz="2000" b="0" i="0" u="none" strike="noStrike" cap="none" normalizeH="0" baseline="0" dirty="0">
                <a:ln>
                  <a:noFill/>
                </a:ln>
                <a:solidFill>
                  <a:srgbClr val="000000"/>
                </a:solidFill>
                <a:effectLst/>
                <a:latin typeface="Century Schoolbook" panose="02040604050505020304" pitchFamily="18" charset="0"/>
              </a:rPr>
              <a:t>, No. S24A1373, 2025 WL 795316, at *4 (Ga. Mar. 13, 2025)</a:t>
            </a:r>
            <a:endParaRPr kumimoji="0" lang="en-US" altLang="en-US" sz="2000" b="0" i="0" u="none" strike="noStrike" cap="none" normalizeH="0" baseline="0" dirty="0">
              <a:ln>
                <a:noFill/>
              </a:ln>
              <a:solidFill>
                <a:schemeClr val="tx1"/>
              </a:solidFill>
              <a:effectLst/>
              <a:latin typeface="Century Schoolbook" panose="02040604050505020304" pitchFamily="18" charset="0"/>
            </a:endParaRPr>
          </a:p>
        </p:txBody>
      </p:sp>
      <p:sp>
        <p:nvSpPr>
          <p:cNvPr id="2" name="Title 1">
            <a:extLst>
              <a:ext uri="{FF2B5EF4-FFF2-40B4-BE49-F238E27FC236}">
                <a16:creationId xmlns:a16="http://schemas.microsoft.com/office/drawing/2014/main" id="{9A7C7787-6905-A544-AB24-E7E082F68C76}"/>
              </a:ext>
            </a:extLst>
          </p:cNvPr>
          <p:cNvSpPr>
            <a:spLocks noGrp="1"/>
          </p:cNvSpPr>
          <p:nvPr>
            <p:ph type="title"/>
          </p:nvPr>
        </p:nvSpPr>
        <p:spPr>
          <a:xfrm>
            <a:off x="646111" y="452718"/>
            <a:ext cx="9404723" cy="1400530"/>
          </a:xfrm>
        </p:spPr>
        <p:txBody>
          <a:bodyPr/>
          <a:lstStyle/>
          <a:p>
            <a:r>
              <a:rPr lang="en-US" dirty="0"/>
              <a:t>Refusal of State Blood Tests</a:t>
            </a:r>
          </a:p>
        </p:txBody>
      </p:sp>
      <p:sp>
        <p:nvSpPr>
          <p:cNvPr id="5" name="Slide Number Placeholder 4">
            <a:extLst>
              <a:ext uri="{FF2B5EF4-FFF2-40B4-BE49-F238E27FC236}">
                <a16:creationId xmlns:a16="http://schemas.microsoft.com/office/drawing/2014/main" id="{F8AE2D30-C101-81AF-239B-FB431079188D}"/>
              </a:ext>
            </a:extLst>
          </p:cNvPr>
          <p:cNvSpPr>
            <a:spLocks noGrp="1"/>
          </p:cNvSpPr>
          <p:nvPr>
            <p:ph type="sldNum" sz="quarter" idx="2"/>
          </p:nvPr>
        </p:nvSpPr>
        <p:spPr/>
        <p:txBody>
          <a:bodyPr/>
          <a:lstStyle/>
          <a:p>
            <a:fld id="{86CB4B4D-7CA3-9044-876B-883B54F8677D}" type="slidenum">
              <a:rPr lang="en-US" smtClean="0"/>
              <a:t>51</a:t>
            </a:fld>
            <a:endParaRPr lang="en-US"/>
          </a:p>
        </p:txBody>
      </p:sp>
    </p:spTree>
    <p:extLst>
      <p:ext uri="{BB962C8B-B14F-4D97-AF65-F5344CB8AC3E}">
        <p14:creationId xmlns:p14="http://schemas.microsoft.com/office/powerpoint/2010/main" val="2750873780"/>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1282216" y="2728735"/>
            <a:ext cx="9404723" cy="1400530"/>
          </a:xfrm>
          <a:prstGeom prst="rect">
            <a:avLst/>
          </a:prstGeom>
        </p:spPr>
        <p:txBody>
          <a:bodyPr>
            <a:normAutofit/>
          </a:bodyPr>
          <a:lstStyle>
            <a:lvl1pPr algn="l"/>
          </a:lstStyle>
          <a:p>
            <a:r>
              <a:rPr lang="en-US" dirty="0"/>
              <a:t>We don’t raise constitutional speedy trial motions enough. </a:t>
            </a:r>
            <a:endParaRPr dirty="0"/>
          </a:p>
        </p:txBody>
      </p:sp>
      <p:sp>
        <p:nvSpPr>
          <p:cNvPr id="3" name="Slide Number Placeholder 2">
            <a:extLst>
              <a:ext uri="{FF2B5EF4-FFF2-40B4-BE49-F238E27FC236}">
                <a16:creationId xmlns:a16="http://schemas.microsoft.com/office/drawing/2014/main" id="{1E57F3FB-05FD-5E5F-69F9-FD6759A38FCB}"/>
              </a:ext>
            </a:extLst>
          </p:cNvPr>
          <p:cNvSpPr>
            <a:spLocks noGrp="1"/>
          </p:cNvSpPr>
          <p:nvPr>
            <p:ph type="sldNum" sz="quarter" idx="2"/>
          </p:nvPr>
        </p:nvSpPr>
        <p:spPr/>
        <p:txBody>
          <a:bodyPr/>
          <a:lstStyle/>
          <a:p>
            <a:fld id="{86CB4B4D-7CA3-9044-876B-883B54F8677D}" type="slidenum">
              <a:rPr lang="en-US" smtClean="0"/>
              <a:t>52</a:t>
            </a:fld>
            <a:endParaRPr lang="en-US"/>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45F9-928C-E8BF-0004-76B615D14848}"/>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43631C89-03EC-04D3-E797-E2E7867DA4BB}"/>
              </a:ext>
            </a:extLst>
          </p:cNvPr>
          <p:cNvSpPr>
            <a:spLocks noGrp="1"/>
          </p:cNvSpPr>
          <p:nvPr>
            <p:ph type="title"/>
          </p:nvPr>
        </p:nvSpPr>
        <p:spPr>
          <a:prstGeom prst="rect">
            <a:avLst/>
          </a:prstGeom>
        </p:spPr>
        <p:txBody>
          <a:bodyPr>
            <a:normAutofit/>
          </a:bodyPr>
          <a:lstStyle>
            <a:lvl1pPr algn="l"/>
          </a:lstStyle>
          <a:p>
            <a:r>
              <a:rPr lang="en-US" dirty="0"/>
              <a:t>Constitutional Speedy Motions: Judges keep messing them up. </a:t>
            </a:r>
            <a:endParaRPr dirty="0"/>
          </a:p>
        </p:txBody>
      </p:sp>
      <p:sp>
        <p:nvSpPr>
          <p:cNvPr id="196" name="Shape 196">
            <a:extLst>
              <a:ext uri="{FF2B5EF4-FFF2-40B4-BE49-F238E27FC236}">
                <a16:creationId xmlns:a16="http://schemas.microsoft.com/office/drawing/2014/main" id="{E0E964DD-0E3B-0C88-A984-429C6F21E59F}"/>
              </a:ext>
            </a:extLst>
          </p:cNvPr>
          <p:cNvSpPr>
            <a:spLocks noGrp="1"/>
          </p:cNvSpPr>
          <p:nvPr>
            <p:ph type="body" idx="1"/>
          </p:nvPr>
        </p:nvSpPr>
        <p:spPr>
          <a:xfrm>
            <a:off x="646111" y="2371129"/>
            <a:ext cx="10573179" cy="2733608"/>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r>
              <a:rPr lang="en-US" sz="1800" b="1" kern="0" dirty="0">
                <a:effectLst/>
                <a:latin typeface="Times New Roman" panose="02020603050405020304" pitchFamily="18" charset="0"/>
                <a:ea typeface="Times New Roman" panose="02020603050405020304" pitchFamily="18" charset="0"/>
              </a:rPr>
              <a:t>Analysis was required notwithstanding counsel’s failure to appear for hearing. </a:t>
            </a:r>
            <a:r>
              <a:rPr lang="en-US" sz="1800" i="1" kern="0" dirty="0">
                <a:effectLst/>
                <a:latin typeface="Times New Roman" panose="02020603050405020304" pitchFamily="18" charset="0"/>
                <a:ea typeface="Times New Roman" panose="02020603050405020304" pitchFamily="18" charset="0"/>
              </a:rPr>
              <a:t>Distinguishing Oni v. State</a:t>
            </a:r>
            <a:r>
              <a:rPr lang="en-US" sz="1800" kern="0" dirty="0">
                <a:effectLst/>
                <a:latin typeface="Times New Roman" panose="02020603050405020304" pitchFamily="18" charset="0"/>
                <a:ea typeface="Times New Roman" panose="02020603050405020304" pitchFamily="18" charset="0"/>
              </a:rPr>
              <a:t>, 268 </a:t>
            </a:r>
            <a:r>
              <a:rPr lang="en-US" sz="1800" kern="0" dirty="0" err="1">
                <a:effectLst/>
                <a:latin typeface="Times New Roman" panose="02020603050405020304" pitchFamily="18" charset="0"/>
                <a:ea typeface="Times New Roman" panose="02020603050405020304" pitchFamily="18" charset="0"/>
              </a:rPr>
              <a:t>Ga.App</a:t>
            </a:r>
            <a:r>
              <a:rPr lang="en-US" sz="1800" kern="0" dirty="0">
                <a:effectLst/>
                <a:latin typeface="Times New Roman" panose="02020603050405020304" pitchFamily="18" charset="0"/>
                <a:ea typeface="Times New Roman" panose="02020603050405020304" pitchFamily="18" charset="0"/>
              </a:rPr>
              <a:t>. 840, 602 S.E.2d 859 (July</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30, 2004) (counsel waived statutory</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speedy trial demand by</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failing</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to appear for hearing, among other things). </a:t>
            </a:r>
            <a:r>
              <a:rPr lang="en-US" sz="1800" b="1" kern="0" dirty="0">
                <a:effectLst/>
                <a:latin typeface="Times New Roman" panose="02020603050405020304" pitchFamily="18" charset="0"/>
                <a:ea typeface="Times New Roman" panose="02020603050405020304" pitchFamily="18" charset="0"/>
              </a:rPr>
              <a:t>2. </a:t>
            </a:r>
            <a:r>
              <a:rPr lang="en-US" sz="1800" kern="0" dirty="0">
                <a:effectLst/>
                <a:latin typeface="Times New Roman" panose="02020603050405020304" pitchFamily="18" charset="0"/>
                <a:ea typeface="Times New Roman" panose="02020603050405020304" pitchFamily="18" charset="0"/>
              </a:rPr>
              <a:t>“[A]</a:t>
            </a:r>
            <a:r>
              <a:rPr lang="en-US" sz="1800" kern="0" dirty="0" err="1">
                <a:effectLst/>
                <a:latin typeface="Times New Roman" panose="02020603050405020304" pitchFamily="18" charset="0"/>
                <a:ea typeface="Times New Roman" panose="02020603050405020304" pitchFamily="18" charset="0"/>
              </a:rPr>
              <a:t>lthough</a:t>
            </a:r>
            <a:r>
              <a:rPr lang="en-US" sz="1800" kern="0" dirty="0">
                <a:effectLst/>
                <a:latin typeface="Times New Roman" panose="02020603050405020304" pitchFamily="18" charset="0"/>
                <a:ea typeface="Times New Roman" panose="02020603050405020304" pitchFamily="18" charset="0"/>
              </a:rPr>
              <a:t> the trial court stated in its order denying the motion for speedy trial that ‘a portion’ of Padilla-Garcia’s incarceration was due to the COVID-19 pandemic, </a:t>
            </a:r>
            <a:r>
              <a:rPr lang="en-US" sz="1800" b="1" kern="0" dirty="0">
                <a:effectLst/>
                <a:latin typeface="Times New Roman" panose="02020603050405020304" pitchFamily="18" charset="0"/>
                <a:ea typeface="Times New Roman" panose="02020603050405020304" pitchFamily="18" charset="0"/>
              </a:rPr>
              <a:t>we are unaware of any authority holding that a mere reference to the suspension of jury trials because of the pandemic is sufficient by itself to satisfy the </a:t>
            </a:r>
            <a:r>
              <a:rPr lang="en-US" sz="1800" b="1" i="1" kern="0" dirty="0">
                <a:effectLst/>
                <a:latin typeface="Times New Roman" panose="02020603050405020304" pitchFamily="18" charset="0"/>
                <a:ea typeface="Times New Roman" panose="02020603050405020304" pitchFamily="18" charset="0"/>
              </a:rPr>
              <a:t>Barker-</a:t>
            </a:r>
            <a:r>
              <a:rPr lang="en-US" sz="1800" b="1" i="1" u="none" strike="noStrike" kern="0" dirty="0">
                <a:solidFill>
                  <a:srgbClr val="467886"/>
                </a:solidFill>
                <a:effectLst/>
                <a:latin typeface="Times New Roman" panose="02020603050405020304" pitchFamily="18" charset="0"/>
                <a:ea typeface="Times New Roman" panose="02020603050405020304" pitchFamily="18" charset="0"/>
                <a:hlinkClick r:id="rId3"/>
              </a:rPr>
              <a:t>Doggett</a:t>
            </a:r>
            <a:r>
              <a:rPr lang="en-US" sz="1800" b="1" i="1" kern="0" dirty="0">
                <a:effectLst/>
                <a:latin typeface="Times New Roman" panose="02020603050405020304" pitchFamily="18" charset="0"/>
                <a:ea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rPr>
              <a:t>factors. </a:t>
            </a:r>
            <a:r>
              <a:rPr lang="en-US" sz="1800" kern="0" dirty="0">
                <a:effectLst/>
                <a:latin typeface="Times New Roman" panose="02020603050405020304" pitchFamily="18" charset="0"/>
                <a:ea typeface="Times New Roman" panose="02020603050405020304" pitchFamily="18" charset="0"/>
              </a:rPr>
              <a:t>Instead, we have noted that the suspension of jury trials because of the COVID-19 pandemic is only part of the analysis of the second </a:t>
            </a:r>
            <a:r>
              <a:rPr lang="en-US" sz="1800" i="1" kern="0" dirty="0">
                <a:effectLst/>
                <a:latin typeface="Times New Roman" panose="02020603050405020304" pitchFamily="18" charset="0"/>
                <a:ea typeface="Times New Roman" panose="02020603050405020304" pitchFamily="18" charset="0"/>
              </a:rPr>
              <a:t>Barker-</a:t>
            </a:r>
            <a:r>
              <a:rPr lang="en-US" sz="1800" i="1" u="none" strike="noStrike" kern="0" dirty="0">
                <a:solidFill>
                  <a:srgbClr val="467886"/>
                </a:solidFill>
                <a:effectLst/>
                <a:latin typeface="Times New Roman" panose="02020603050405020304" pitchFamily="18" charset="0"/>
                <a:ea typeface="Times New Roman" panose="02020603050405020304" pitchFamily="18" charset="0"/>
                <a:hlinkClick r:id="rId3"/>
              </a:rPr>
              <a:t>Doggett</a:t>
            </a:r>
            <a:r>
              <a:rPr lang="en-US" sz="1800" i="1" kern="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factor concerning the reasons for the delay and that the suspension of jury trials because of the pandemic ‘is not weighed</a:t>
            </a:r>
            <a:r>
              <a:rPr lang="en-US" sz="1800" kern="0" spc="20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against</a:t>
            </a:r>
            <a:r>
              <a:rPr lang="en-US" sz="1800" kern="0" spc="1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either</a:t>
            </a:r>
            <a:r>
              <a:rPr lang="en-US" sz="1800" kern="0" spc="18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party.’</a:t>
            </a:r>
            <a:r>
              <a:rPr lang="en-US" sz="1800" kern="0" spc="190" dirty="0">
                <a:effectLst/>
                <a:latin typeface="Times New Roman" panose="02020603050405020304" pitchFamily="18" charset="0"/>
                <a:ea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rPr>
              <a:t>State</a:t>
            </a:r>
            <a:r>
              <a:rPr lang="en-US" sz="1800" i="1" kern="0" spc="175" dirty="0">
                <a:effectLst/>
                <a:latin typeface="Times New Roman" panose="02020603050405020304" pitchFamily="18" charset="0"/>
                <a:ea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rPr>
              <a:t>v.</a:t>
            </a:r>
            <a:r>
              <a:rPr lang="en-US" sz="1800" i="1" kern="0" spc="175" dirty="0">
                <a:effectLst/>
                <a:latin typeface="Times New Roman" panose="02020603050405020304" pitchFamily="18" charset="0"/>
                <a:ea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rPr>
              <a:t>Adams</a:t>
            </a:r>
            <a:r>
              <a:rPr lang="en-US" sz="1800" kern="0" dirty="0">
                <a:effectLst/>
                <a:latin typeface="Times New Roman" panose="02020603050405020304" pitchFamily="18" charset="0"/>
                <a:ea typeface="Times New Roman" panose="02020603050405020304" pitchFamily="18" charset="0"/>
              </a:rPr>
              <a:t>,</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364</a:t>
            </a:r>
            <a:r>
              <a:rPr lang="en-US" sz="1800" kern="0" spc="18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Ga.App</a:t>
            </a:r>
            <a:r>
              <a:rPr lang="en-US" sz="1800" kern="0" dirty="0">
                <a:effectLst/>
                <a:latin typeface="Times New Roman" panose="02020603050405020304" pitchFamily="18" charset="0"/>
                <a:ea typeface="Times New Roman" panose="02020603050405020304" pitchFamily="18" charset="0"/>
              </a:rPr>
              <a:t>.</a:t>
            </a:r>
            <a:r>
              <a:rPr lang="en-US" sz="1800" kern="0" spc="1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864,</a:t>
            </a:r>
            <a:r>
              <a:rPr lang="en-US" sz="1800" kern="0" spc="1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868(2)(b)(i),</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876</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S.E.2d</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719</a:t>
            </a:r>
            <a:r>
              <a:rPr lang="en-US" sz="1800" kern="0" spc="18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(2022)…</a:t>
            </a:r>
            <a:endParaRPr sz="2250" dirty="0">
              <a:ea typeface="+mn-ea"/>
              <a:cs typeface="+mn-cs"/>
              <a:sym typeface="Bodoni SvtyTwo ITC TT-Book"/>
            </a:endParaRPr>
          </a:p>
        </p:txBody>
      </p:sp>
      <p:sp>
        <p:nvSpPr>
          <p:cNvPr id="2" name="Shape 196">
            <a:extLst>
              <a:ext uri="{FF2B5EF4-FFF2-40B4-BE49-F238E27FC236}">
                <a16:creationId xmlns:a16="http://schemas.microsoft.com/office/drawing/2014/main" id="{C4F6119D-5AF1-0A13-F15D-BBE77B85F27B}"/>
              </a:ext>
            </a:extLst>
          </p:cNvPr>
          <p:cNvSpPr txBox="1">
            <a:spLocks/>
          </p:cNvSpPr>
          <p:nvPr/>
        </p:nvSpPr>
        <p:spPr>
          <a:xfrm>
            <a:off x="646111" y="5503348"/>
            <a:ext cx="10573179" cy="587577"/>
          </a:xfrm>
          <a:prstGeom prst="rect">
            <a:avLst/>
          </a:prstGeom>
          <a:solidFill>
            <a:srgbClr val="FFFFFF"/>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Garamond" panose="02020404030301010803" pitchFamily="18"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Garamond" panose="02020404030301010803" pitchFamily="18" charset="0"/>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Garamond" panose="02020404030301010803" pitchFamily="18" charset="0"/>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Garamond" panose="02020404030301010803" pitchFamily="18" charset="0"/>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Garamond" panose="02020404030301010803" pitchFamily="18" charset="0"/>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321457">
              <a:spcBef>
                <a:spcPts val="0"/>
              </a:spcBef>
              <a:buSzTx/>
              <a:buFont typeface="Wingdings 3" charset="2"/>
              <a:buNone/>
              <a:defRPr sz="2600">
                <a:solidFill>
                  <a:srgbClr val="000000"/>
                </a:solidFill>
                <a:latin typeface="Helvetica"/>
                <a:ea typeface="Helvetica"/>
                <a:cs typeface="Helvetica"/>
                <a:sym typeface="Helvetica"/>
              </a:defRPr>
            </a:pPr>
            <a:r>
              <a:rPr lang="en-US" sz="2400" i="1" kern="0" dirty="0">
                <a:effectLst/>
                <a:latin typeface="Times New Roman" panose="02020603050405020304" pitchFamily="18" charset="0"/>
                <a:ea typeface="Times New Roman" panose="02020603050405020304" pitchFamily="18" charset="0"/>
              </a:rPr>
              <a:t>Padilla-Garcia v. State</a:t>
            </a:r>
            <a:r>
              <a:rPr lang="en-US" sz="2400" kern="0" dirty="0">
                <a:effectLst/>
                <a:latin typeface="Times New Roman" panose="02020603050405020304" pitchFamily="18" charset="0"/>
                <a:ea typeface="Times New Roman" panose="02020603050405020304" pitchFamily="18" charset="0"/>
              </a:rPr>
              <a:t>, 369 </a:t>
            </a:r>
            <a:r>
              <a:rPr lang="en-US" sz="2400" kern="0" dirty="0" err="1">
                <a:effectLst/>
                <a:latin typeface="Times New Roman" panose="02020603050405020304" pitchFamily="18" charset="0"/>
                <a:ea typeface="Times New Roman" panose="02020603050405020304" pitchFamily="18" charset="0"/>
              </a:rPr>
              <a:t>Ga.App</a:t>
            </a:r>
            <a:r>
              <a:rPr lang="en-US" sz="2400" kern="0" dirty="0">
                <a:effectLst/>
                <a:latin typeface="Times New Roman" panose="02020603050405020304" pitchFamily="18" charset="0"/>
                <a:ea typeface="Times New Roman" panose="02020603050405020304" pitchFamily="18" charset="0"/>
              </a:rPr>
              <a:t>. 244, 893 S.E.2d 152 (September 20, 2023). </a:t>
            </a:r>
            <a:endParaRPr lang="en-US" sz="2400" dirty="0">
              <a:solidFill>
                <a:srgbClr val="000000"/>
              </a:solidFill>
              <a:latin typeface="Helvetica"/>
              <a:ea typeface="+mn-ea"/>
              <a:cs typeface="+mn-cs"/>
              <a:sym typeface="Bodoni SvtyTwo ITC TT-Book"/>
            </a:endParaRPr>
          </a:p>
        </p:txBody>
      </p:sp>
      <p:sp>
        <p:nvSpPr>
          <p:cNvPr id="4" name="Slide Number Placeholder 3">
            <a:extLst>
              <a:ext uri="{FF2B5EF4-FFF2-40B4-BE49-F238E27FC236}">
                <a16:creationId xmlns:a16="http://schemas.microsoft.com/office/drawing/2014/main" id="{30031CF3-A3CC-9788-D153-B575B8B04CF3}"/>
              </a:ext>
            </a:extLst>
          </p:cNvPr>
          <p:cNvSpPr>
            <a:spLocks noGrp="1"/>
          </p:cNvSpPr>
          <p:nvPr>
            <p:ph type="sldNum" sz="quarter" idx="2"/>
          </p:nvPr>
        </p:nvSpPr>
        <p:spPr/>
        <p:txBody>
          <a:bodyPr/>
          <a:lstStyle/>
          <a:p>
            <a:fld id="{86CB4B4D-7CA3-9044-876B-883B54F8677D}" type="slidenum">
              <a:rPr lang="en-US" smtClean="0"/>
              <a:t>53</a:t>
            </a:fld>
            <a:endParaRPr lang="en-US"/>
          </a:p>
        </p:txBody>
      </p:sp>
    </p:spTree>
    <p:extLst>
      <p:ext uri="{BB962C8B-B14F-4D97-AF65-F5344CB8AC3E}">
        <p14:creationId xmlns:p14="http://schemas.microsoft.com/office/powerpoint/2010/main" val="272277443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38995" y="2367812"/>
            <a:ext cx="5157005" cy="1027076"/>
          </a:xfrm>
          <a:prstGeom prst="rect">
            <a:avLst/>
          </a:prstGeom>
        </p:spPr>
        <p:txBody>
          <a:bodyPr wrap="square" lIns="0" tIns="0" rIns="0" bIns="0" rtlCol="0" anchor="t">
            <a:spAutoFit/>
          </a:bodyPr>
          <a:lstStyle/>
          <a:p>
            <a:pPr>
              <a:lnSpc>
                <a:spcPts val="9408"/>
              </a:lnSpc>
              <a:spcBef>
                <a:spcPct val="0"/>
              </a:spcBef>
            </a:pPr>
            <a:r>
              <a:rPr lang="en-US" sz="4400" b="1" dirty="0">
                <a:latin typeface="Century Schoolbook" panose="02040604050505020304" pitchFamily="18" charset="0"/>
              </a:rPr>
              <a:t>QUESTIONS?</a:t>
            </a:r>
          </a:p>
        </p:txBody>
      </p:sp>
      <p:sp>
        <p:nvSpPr>
          <p:cNvPr id="4" name="TextBox 4"/>
          <p:cNvSpPr txBox="1"/>
          <p:nvPr/>
        </p:nvSpPr>
        <p:spPr>
          <a:xfrm>
            <a:off x="3552586" y="3632200"/>
            <a:ext cx="5784373" cy="1744645"/>
          </a:xfrm>
          <a:prstGeom prst="rect">
            <a:avLst/>
          </a:prstGeom>
        </p:spPr>
        <p:txBody>
          <a:bodyPr wrap="square" lIns="0" tIns="0" rIns="0" bIns="0" rtlCol="0" anchor="t">
            <a:spAutoFit/>
          </a:bodyPr>
          <a:lstStyle/>
          <a:p>
            <a:pPr algn="ctr">
              <a:lnSpc>
                <a:spcPts val="3476"/>
              </a:lnSpc>
            </a:pPr>
            <a:r>
              <a:rPr lang="en-US" sz="2199" b="1" dirty="0">
                <a:latin typeface="Century Schoolbook" panose="02040604050505020304" pitchFamily="18" charset="0"/>
              </a:rPr>
              <a:t>Ben Sessions</a:t>
            </a:r>
          </a:p>
          <a:p>
            <a:pPr algn="ctr">
              <a:lnSpc>
                <a:spcPts val="3476"/>
              </a:lnSpc>
            </a:pPr>
            <a:r>
              <a:rPr lang="en-US" sz="2199" b="1" dirty="0">
                <a:latin typeface="Century Schoolbook" panose="02040604050505020304" pitchFamily="18" charset="0"/>
              </a:rPr>
              <a:t>ben@thesessionslawfirm.com</a:t>
            </a:r>
          </a:p>
          <a:p>
            <a:pPr algn="ctr">
              <a:lnSpc>
                <a:spcPts val="3476"/>
              </a:lnSpc>
            </a:pPr>
            <a:r>
              <a:rPr lang="en-US" sz="2199" b="1" dirty="0">
                <a:latin typeface="Century Schoolbook" panose="02040604050505020304" pitchFamily="18" charset="0"/>
              </a:rPr>
              <a:t>(470) 225-7710</a:t>
            </a:r>
          </a:p>
          <a:p>
            <a:pPr algn="ctr">
              <a:lnSpc>
                <a:spcPts val="3476"/>
              </a:lnSpc>
            </a:pPr>
            <a:r>
              <a:rPr lang="en-US" sz="2199" b="1" dirty="0">
                <a:latin typeface="Century Schoolbook" panose="02040604050505020304" pitchFamily="18" charset="0"/>
              </a:rPr>
              <a:t>https://www.thesessionslawfirm.com/</a:t>
            </a:r>
          </a:p>
        </p:txBody>
      </p:sp>
      <p:pic>
        <p:nvPicPr>
          <p:cNvPr id="2" name="Picture 1" descr="A city skyline with a road and text&#10;&#10;AI-generated content may be incorrect.">
            <a:extLst>
              <a:ext uri="{FF2B5EF4-FFF2-40B4-BE49-F238E27FC236}">
                <a16:creationId xmlns:a16="http://schemas.microsoft.com/office/drawing/2014/main" id="{4AFCBABB-BE1D-FE26-6210-19506BCC3F7A}"/>
              </a:ext>
            </a:extLst>
          </p:cNvPr>
          <p:cNvPicPr>
            <a:picLocks noChangeAspect="1"/>
          </p:cNvPicPr>
          <p:nvPr/>
        </p:nvPicPr>
        <p:blipFill>
          <a:blip r:embed="rId2">
            <a:extLst>
              <a:ext uri="{28A0092B-C50C-407E-A947-70E740481C1C}">
                <a14:useLocalDpi xmlns:a14="http://schemas.microsoft.com/office/drawing/2010/main" val="0"/>
              </a:ext>
            </a:extLst>
          </a:blip>
          <a:srcRect t="21650" b="25655"/>
          <a:stretch/>
        </p:blipFill>
        <p:spPr>
          <a:xfrm>
            <a:off x="683876" y="0"/>
            <a:ext cx="11521793" cy="2314689"/>
          </a:xfrm>
          <a:prstGeom prst="rect">
            <a:avLst/>
          </a:prstGeom>
        </p:spPr>
      </p:pic>
      <p:sp>
        <p:nvSpPr>
          <p:cNvPr id="7" name="Slide Number Placeholder 6">
            <a:extLst>
              <a:ext uri="{FF2B5EF4-FFF2-40B4-BE49-F238E27FC236}">
                <a16:creationId xmlns:a16="http://schemas.microsoft.com/office/drawing/2014/main" id="{B014E67F-1843-8D80-3261-5C13C5A99BCE}"/>
              </a:ext>
            </a:extLst>
          </p:cNvPr>
          <p:cNvSpPr>
            <a:spLocks noGrp="1"/>
          </p:cNvSpPr>
          <p:nvPr>
            <p:ph type="sldNum" sz="quarter" idx="12"/>
          </p:nvPr>
        </p:nvSpPr>
        <p:spPr/>
        <p:txBody>
          <a:bodyPr/>
          <a:lstStyle/>
          <a:p>
            <a:fld id="{D57F1E4F-1CFF-5643-939E-02111984F565}" type="slidenum">
              <a:rPr lang="en-US" smtClean="0"/>
              <a:t>54</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web page&#10;&#10;Description automatically generated">
            <a:extLst>
              <a:ext uri="{FF2B5EF4-FFF2-40B4-BE49-F238E27FC236}">
                <a16:creationId xmlns:a16="http://schemas.microsoft.com/office/drawing/2014/main" id="{10C83B4E-080E-62B5-1B00-E375E960DF83}"/>
              </a:ext>
            </a:extLst>
          </p:cNvPr>
          <p:cNvPicPr>
            <a:picLocks noGrp="1" noChangeAspect="1"/>
          </p:cNvPicPr>
          <p:nvPr>
            <p:ph idx="1"/>
          </p:nvPr>
        </p:nvPicPr>
        <p:blipFill>
          <a:blip r:embed="rId7"/>
          <a:stretch>
            <a:fillRect/>
          </a:stretch>
        </p:blipFill>
        <p:spPr>
          <a:xfrm>
            <a:off x="2338427" y="1071455"/>
            <a:ext cx="6706385" cy="5029789"/>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D694FB15-5066-2012-4674-CD671F919029}"/>
              </a:ext>
            </a:extLst>
          </p:cNvPr>
          <p:cNvSpPr txBox="1"/>
          <p:nvPr/>
        </p:nvSpPr>
        <p:spPr>
          <a:xfrm>
            <a:off x="1666231" y="544925"/>
            <a:ext cx="8360363" cy="461665"/>
          </a:xfrm>
          <a:prstGeom prst="rect">
            <a:avLst/>
          </a:prstGeom>
          <a:noFill/>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https://www.thesessionslawfirm.com/about-our-firm/resources/</a:t>
            </a:r>
          </a:p>
        </p:txBody>
      </p:sp>
      <p:sp>
        <p:nvSpPr>
          <p:cNvPr id="4" name="Slide Number Placeholder 3">
            <a:extLst>
              <a:ext uri="{FF2B5EF4-FFF2-40B4-BE49-F238E27FC236}">
                <a16:creationId xmlns:a16="http://schemas.microsoft.com/office/drawing/2014/main" id="{3AE6FC6B-5B62-2DEC-AC50-E3D660732EAE}"/>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64694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144A-DB4E-5A1F-7902-A507E7BE1DFE}"/>
              </a:ext>
            </a:extLst>
          </p:cNvPr>
          <p:cNvSpPr>
            <a:spLocks noGrp="1"/>
          </p:cNvSpPr>
          <p:nvPr>
            <p:ph type="title"/>
          </p:nvPr>
        </p:nvSpPr>
        <p:spPr/>
        <p:txBody>
          <a:bodyPr/>
          <a:lstStyle/>
          <a:p>
            <a:r>
              <a:rPr lang="en-US" dirty="0"/>
              <a:t>OVERVIEW OF THE </a:t>
            </a:r>
            <a:r>
              <a:rPr lang="en-US" i="1" dirty="0"/>
              <a:t>GOOD </a:t>
            </a:r>
            <a:r>
              <a:rPr lang="en-US" dirty="0"/>
              <a:t>NEWS</a:t>
            </a:r>
          </a:p>
        </p:txBody>
      </p:sp>
      <p:sp>
        <p:nvSpPr>
          <p:cNvPr id="3" name="Content Placeholder 2">
            <a:extLst>
              <a:ext uri="{FF2B5EF4-FFF2-40B4-BE49-F238E27FC236}">
                <a16:creationId xmlns:a16="http://schemas.microsoft.com/office/drawing/2014/main" id="{D6D82401-1855-CFC7-6AA4-C6B01319BC54}"/>
              </a:ext>
            </a:extLst>
          </p:cNvPr>
          <p:cNvSpPr>
            <a:spLocks noGrp="1"/>
          </p:cNvSpPr>
          <p:nvPr>
            <p:ph idx="1"/>
          </p:nvPr>
        </p:nvSpPr>
        <p:spPr>
          <a:xfrm>
            <a:off x="1104293" y="1462609"/>
            <a:ext cx="8946541" cy="4195481"/>
          </a:xfrm>
          <a:solidFill>
            <a:schemeClr val="tx1"/>
          </a:solidFill>
        </p:spPr>
        <p:txBody>
          <a:bodyPr>
            <a:normAutofit/>
          </a:bodyPr>
          <a:lstStyle/>
          <a:p>
            <a:r>
              <a:rPr lang="en-US" cap="all" dirty="0">
                <a:solidFill>
                  <a:schemeClr val="bg1"/>
                </a:solidFill>
              </a:rPr>
              <a:t>Getting off on the right foot – particularization of motions</a:t>
            </a:r>
          </a:p>
          <a:p>
            <a:pPr lvl="1"/>
            <a:r>
              <a:rPr lang="en-US" cap="all" dirty="0">
                <a:solidFill>
                  <a:schemeClr val="bg1"/>
                </a:solidFill>
              </a:rPr>
              <a:t>a/k/a get out of here with that junk</a:t>
            </a:r>
          </a:p>
          <a:p>
            <a:r>
              <a:rPr lang="en-US" cap="all" dirty="0">
                <a:solidFill>
                  <a:schemeClr val="bg1"/>
                </a:solidFill>
              </a:rPr>
              <a:t>The greatest gift of this year - </a:t>
            </a:r>
            <a:r>
              <a:rPr lang="en-US" i="1" cap="all" dirty="0">
                <a:solidFill>
                  <a:schemeClr val="bg1"/>
                </a:solidFill>
              </a:rPr>
              <a:t>Jones</a:t>
            </a:r>
            <a:endParaRPr lang="en-US" cap="all" dirty="0">
              <a:solidFill>
                <a:schemeClr val="bg1"/>
              </a:solidFill>
            </a:endParaRPr>
          </a:p>
          <a:p>
            <a:r>
              <a:rPr lang="en-US" cap="all" dirty="0">
                <a:solidFill>
                  <a:schemeClr val="bg1"/>
                </a:solidFill>
              </a:rPr>
              <a:t>My favorite issue</a:t>
            </a:r>
          </a:p>
          <a:p>
            <a:r>
              <a:rPr lang="en-US" cap="all" dirty="0">
                <a:solidFill>
                  <a:schemeClr val="bg1"/>
                </a:solidFill>
              </a:rPr>
              <a:t>DAUBERT MOTIONS</a:t>
            </a:r>
          </a:p>
          <a:p>
            <a:r>
              <a:rPr lang="en-US" cap="all" dirty="0">
                <a:solidFill>
                  <a:schemeClr val="bg1"/>
                </a:solidFill>
              </a:rPr>
              <a:t>SEARCH WARRANTS – don’t let them take shortcuts</a:t>
            </a:r>
          </a:p>
          <a:p>
            <a:r>
              <a:rPr lang="en-US" cap="all" dirty="0">
                <a:solidFill>
                  <a:schemeClr val="bg1"/>
                </a:solidFill>
              </a:rPr>
              <a:t>My Pet project</a:t>
            </a:r>
          </a:p>
          <a:p>
            <a:r>
              <a:rPr lang="en-US" cap="all" dirty="0">
                <a:solidFill>
                  <a:schemeClr val="bg1"/>
                </a:solidFill>
              </a:rPr>
              <a:t>Is the statute of limitations still a thing? </a:t>
            </a:r>
          </a:p>
          <a:p>
            <a:r>
              <a:rPr lang="en-US" cap="all" dirty="0">
                <a:solidFill>
                  <a:schemeClr val="bg1"/>
                </a:solidFill>
              </a:rPr>
              <a:t>Don’t sleep on constitutional speedy motions – judges keep messing it up</a:t>
            </a:r>
          </a:p>
          <a:p>
            <a:endParaRPr lang="en-US" cap="all" dirty="0">
              <a:solidFill>
                <a:schemeClr val="bg1"/>
              </a:solidFill>
            </a:endParaRPr>
          </a:p>
          <a:p>
            <a:endParaRPr lang="en-US" cap="all" dirty="0">
              <a:solidFill>
                <a:schemeClr val="bg1"/>
              </a:solidFill>
            </a:endParaRPr>
          </a:p>
          <a:p>
            <a:endParaRPr lang="en-US" cap="all" dirty="0">
              <a:solidFill>
                <a:schemeClr val="bg1"/>
              </a:solidFill>
            </a:endParaRPr>
          </a:p>
        </p:txBody>
      </p:sp>
      <p:sp>
        <p:nvSpPr>
          <p:cNvPr id="6" name="Slide Number Placeholder 5">
            <a:extLst>
              <a:ext uri="{FF2B5EF4-FFF2-40B4-BE49-F238E27FC236}">
                <a16:creationId xmlns:a16="http://schemas.microsoft.com/office/drawing/2014/main" id="{31971874-EF14-D57A-E8FA-951745B710D9}"/>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292967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144A-DB4E-5A1F-7902-A507E7BE1DFE}"/>
              </a:ext>
            </a:extLst>
          </p:cNvPr>
          <p:cNvSpPr>
            <a:spLocks noGrp="1"/>
          </p:cNvSpPr>
          <p:nvPr>
            <p:ph type="title"/>
          </p:nvPr>
        </p:nvSpPr>
        <p:spPr>
          <a:xfrm>
            <a:off x="646111" y="452718"/>
            <a:ext cx="9404723" cy="1400530"/>
          </a:xfrm>
        </p:spPr>
        <p:txBody>
          <a:bodyPr>
            <a:normAutofit/>
          </a:bodyPr>
          <a:lstStyle/>
          <a:p>
            <a:r>
              <a:rPr lang="en-US" dirty="0"/>
              <a:t>My Goals</a:t>
            </a:r>
          </a:p>
        </p:txBody>
      </p:sp>
      <p:graphicFrame>
        <p:nvGraphicFramePr>
          <p:cNvPr id="5" name="Content Placeholder 2">
            <a:extLst>
              <a:ext uri="{FF2B5EF4-FFF2-40B4-BE49-F238E27FC236}">
                <a16:creationId xmlns:a16="http://schemas.microsoft.com/office/drawing/2014/main" id="{2550BCA3-69DF-5B14-8465-30A764182AE6}"/>
              </a:ext>
            </a:extLst>
          </p:cNvPr>
          <p:cNvGraphicFramePr>
            <a:graphicFrameLocks noGrp="1"/>
          </p:cNvGraphicFramePr>
          <p:nvPr>
            <p:ph idx="1"/>
            <p:extLst>
              <p:ext uri="{D42A27DB-BD31-4B8C-83A1-F6EECF244321}">
                <p14:modId xmlns:p14="http://schemas.microsoft.com/office/powerpoint/2010/main" val="3038588645"/>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4FD860C8-6E7F-B119-D97F-87C513E12774}"/>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89702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dirty="0"/>
              <a:t>Is there anything more anxiety-ridden than hearing that whining about “but these motions aren’t particularized?</a:t>
            </a:r>
          </a:p>
        </p:txBody>
      </p:sp>
      <p:sp>
        <p:nvSpPr>
          <p:cNvPr id="3" name="Content Placeholder 2">
            <a:extLst>
              <a:ext uri="{FF2B5EF4-FFF2-40B4-BE49-F238E27FC236}">
                <a16:creationId xmlns:a16="http://schemas.microsoft.com/office/drawing/2014/main" id="{022EAE45-0D59-6A78-704E-6A0F47186220}"/>
              </a:ext>
            </a:extLst>
          </p:cNvPr>
          <p:cNvSpPr>
            <a:spLocks noGrp="1"/>
          </p:cNvSpPr>
          <p:nvPr>
            <p:ph idx="1"/>
          </p:nvPr>
        </p:nvSpPr>
        <p:spPr>
          <a:xfrm>
            <a:off x="646112" y="4126727"/>
            <a:ext cx="3480616" cy="787179"/>
          </a:xfrm>
          <a:solidFill>
            <a:schemeClr val="tx1"/>
          </a:solidFill>
        </p:spPr>
        <p:txBody>
          <a:bodyPr>
            <a:normAutofit/>
          </a:bodyPr>
          <a:lstStyle/>
          <a:p>
            <a:pPr marL="457200" lvl="1" indent="0">
              <a:buNone/>
            </a:pPr>
            <a:r>
              <a:rPr lang="en-US" sz="3600" b="1" dirty="0">
                <a:solidFill>
                  <a:schemeClr val="bg1"/>
                </a:solidFill>
              </a:rPr>
              <a:t>I hate that. </a:t>
            </a:r>
            <a:endParaRPr lang="en-US" sz="3600" b="1" dirty="0"/>
          </a:p>
        </p:txBody>
      </p:sp>
      <p:sp>
        <p:nvSpPr>
          <p:cNvPr id="6" name="Slide Number Placeholder 5">
            <a:extLst>
              <a:ext uri="{FF2B5EF4-FFF2-40B4-BE49-F238E27FC236}">
                <a16:creationId xmlns:a16="http://schemas.microsoft.com/office/drawing/2014/main" id="{F058B603-3D59-9E85-83C4-1DA25C3E5DA3}"/>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482028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4925</TotalTime>
  <Words>4802</Words>
  <Application>Microsoft Office PowerPoint</Application>
  <PresentationFormat>Widescreen</PresentationFormat>
  <Paragraphs>325</Paragraphs>
  <Slides>54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Aptos</vt:lpstr>
      <vt:lpstr>Arial</vt:lpstr>
      <vt:lpstr>Century Gothic</vt:lpstr>
      <vt:lpstr>Century Gothic Paneuropean</vt:lpstr>
      <vt:lpstr>Century Schoolbook</vt:lpstr>
      <vt:lpstr>Garamond</vt:lpstr>
      <vt:lpstr>Helvetica</vt:lpstr>
      <vt:lpstr>Source Sans Pro</vt:lpstr>
      <vt:lpstr>Times New Roman</vt:lpstr>
      <vt:lpstr>Wingdings 3</vt:lpstr>
      <vt:lpstr>Ion</vt:lpstr>
      <vt:lpstr>Current Issues in DUI Defense  Cobb County Bar Association Criminal Defense Section CLE March 21, 2025 </vt:lpstr>
      <vt:lpstr>PowerPoint Presentation</vt:lpstr>
      <vt:lpstr>“So, what’s the new, good stuff in DUI law?” </vt:lpstr>
      <vt:lpstr>PowerPoint Presentation</vt:lpstr>
      <vt:lpstr>PowerPoint Presentation</vt:lpstr>
      <vt:lpstr>PowerPoint Presentation</vt:lpstr>
      <vt:lpstr>OVERVIEW OF THE GOOD NEWS</vt:lpstr>
      <vt:lpstr>My Goals</vt:lpstr>
      <vt:lpstr>Is there anything more anxiety-ridden than hearing that whining about “but these motions aren’t particularized?</vt:lpstr>
      <vt:lpstr>Particularization wasn’t ever really a problem, but this is just a reminder…</vt:lpstr>
      <vt:lpstr>We love cases that increase/CLARIFY the burden on the state at motions.  </vt:lpstr>
      <vt:lpstr>The greatest gift of THE LAST year - Jones</vt:lpstr>
      <vt:lpstr>SEARCH WARRANTS</vt:lpstr>
      <vt:lpstr>Search Warrants – The Basics</vt:lpstr>
      <vt:lpstr>Search Warrants – Look at how far the State will go to avoid getting a search warrant. </vt:lpstr>
      <vt:lpstr>Search Warrants – Look at how far the State will go to avoid getting a search warrant. </vt:lpstr>
      <vt:lpstr>PowerPoint Presentation</vt:lpstr>
      <vt:lpstr>Remember De la Paz? The testing being a search is important! </vt:lpstr>
      <vt:lpstr>PowerPoint Presentation</vt:lpstr>
      <vt:lpstr>PowerPoint Presentation</vt:lpstr>
      <vt:lpstr>My Favorite Issue: Withdrawing Consent to Testing</vt:lpstr>
      <vt:lpstr>PowerPoint Presentation</vt:lpstr>
      <vt:lpstr>PowerPoint Presentation</vt:lpstr>
      <vt:lpstr>My Favorite Issue: Withdrawing Consent to Testing</vt:lpstr>
      <vt:lpstr>My Favorite Issue: Withdrawing Consent to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Miller v. Golden Peanut Company, LLC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HGN Test</vt:lpstr>
      <vt:lpstr>Refusal of State Blood Tests</vt:lpstr>
      <vt:lpstr>Refusal of State Blood Tests</vt:lpstr>
      <vt:lpstr>This is awesome. </vt:lpstr>
      <vt:lpstr>Refusal of State Blood Tests</vt:lpstr>
      <vt:lpstr>We don’t raise constitutional speedy trial motions enough. </vt:lpstr>
      <vt:lpstr>Constitutional Speedy Motions: Judges keep messing them 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To Know: Vehicular Homicide</dc:title>
  <dc:creator>Iniobong Ekpo</dc:creator>
  <cp:lastModifiedBy>. .</cp:lastModifiedBy>
  <cp:revision>33</cp:revision>
  <dcterms:created xsi:type="dcterms:W3CDTF">2024-05-14T02:04:31Z</dcterms:created>
  <dcterms:modified xsi:type="dcterms:W3CDTF">2025-03-21T13:01:40Z</dcterms:modified>
</cp:coreProperties>
</file>